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Override1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0" r:id="rId2"/>
    <p:sldId id="256" r:id="rId3"/>
    <p:sldId id="257" r:id="rId4"/>
    <p:sldId id="280" r:id="rId5"/>
    <p:sldId id="261" r:id="rId6"/>
    <p:sldId id="258" r:id="rId7"/>
    <p:sldId id="259" r:id="rId8"/>
    <p:sldId id="276" r:id="rId9"/>
    <p:sldId id="277" r:id="rId10"/>
    <p:sldId id="285" r:id="rId11"/>
    <p:sldId id="283" r:id="rId12"/>
    <p:sldId id="266" r:id="rId13"/>
    <p:sldId id="268" r:id="rId14"/>
    <p:sldId id="279" r:id="rId15"/>
    <p:sldId id="269" r:id="rId16"/>
    <p:sldId id="275" r:id="rId17"/>
    <p:sldId id="284" r:id="rId18"/>
    <p:sldId id="272" r:id="rId19"/>
    <p:sldId id="273" r:id="rId20"/>
    <p:sldId id="274" r:id="rId21"/>
    <p:sldId id="282" r:id="rId22"/>
  </p:sldIdLst>
  <p:sldSz cx="12192000" cy="6858000"/>
  <p:notesSz cx="6858000" cy="9144000"/>
  <p:custDataLst>
    <p:tags r:id="rId2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pos="4128" userDrawn="1">
          <p15:clr>
            <a:srgbClr val="A4A3A4"/>
          </p15:clr>
        </p15:guide>
        <p15:guide id="4" orient="horz" pos="2184" userDrawn="1">
          <p15:clr>
            <a:srgbClr val="A4A3A4"/>
          </p15:clr>
        </p15:guide>
        <p15:guide id="5" orient="horz" pos="3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7B3D"/>
    <a:srgbClr val="C7C7C7"/>
    <a:srgbClr val="E6ECF3"/>
    <a:srgbClr val="F2A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5281" autoAdjust="0"/>
  </p:normalViewPr>
  <p:slideViewPr>
    <p:cSldViewPr snapToGrid="0">
      <p:cViewPr varScale="1">
        <p:scale>
          <a:sx n="111" d="100"/>
          <a:sy n="111" d="100"/>
        </p:scale>
        <p:origin x="78" y="78"/>
      </p:cViewPr>
      <p:guideLst>
        <p:guide pos="3840"/>
        <p:guide pos="528"/>
        <p:guide pos="4128"/>
        <p:guide orient="horz" pos="2184"/>
        <p:guide orient="horz" pos="33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326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75600968755629"/>
          <c:y val="9.4552247392537342E-2"/>
          <c:w val="0.71404495506495069"/>
          <c:h val="0.905447752607462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15A-46E1-B779-470A37FD3E6C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42-45C0-94E8-9C5D566F5B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15A-46E1-B779-470A37FD3E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15A-46E1-B779-470A37FD3E6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42-45C0-94E8-9C5D566F5B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75600968755629"/>
          <c:y val="9.4552247392537342E-2"/>
          <c:w val="0.71404495506495069"/>
          <c:h val="0.905447752607462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9-4A18-996B-277088FE5828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9-4A18-996B-277088FE58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9-4A18-996B-277088FE58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9-4A18-996B-277088FE582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F9-4A18-996B-277088FE5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75600968755629"/>
          <c:y val="9.4552247392537342E-2"/>
          <c:w val="0.71404495506495069"/>
          <c:h val="0.905447752607462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C3-4D3D-966B-E878B53E81CE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C3-4D3D-966B-E878B53E81C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0C3-4D3D-966B-E878B53E81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0C3-4D3D-966B-E878B53E81CE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20.8</c:v>
                </c:pt>
                <c:pt idx="1">
                  <c:v>78.2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C3-4D3D-966B-E878B53E8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2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14BEF-E567-C306-64B4-E5604D193A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CADDE-86D6-5381-FBEA-7781485EBB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D2744-9A31-491F-A23A-405F57E406DB}" type="datetimeFigureOut">
              <a:rPr lang="en-CA" smtClean="0"/>
              <a:t>2024-03-15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C4A9A-33A9-6319-0CDA-6BA3805499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6CEED-C824-8DDE-DA1F-BDD5F7C4F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81AB9-7468-447C-9538-09993171E354}" type="slidenum">
              <a:rPr lang="en-CA" smtClean="0"/>
              <a:t>‹N°›</a:t>
            </a:fld>
            <a:endParaRPr lang="en-CA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1932015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FFCC-59BE-42B9-BA17-0BEFD42B11F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A93-DB95-467F-9962-7B4D2625B7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335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717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Key message: </a:t>
            </a:r>
            <a:r>
              <a:rPr lang="en-US" sz="1200" b="0" i="0" dirty="0">
                <a:solidFill>
                  <a:srgbClr val="516140"/>
                </a:solidFill>
                <a:effectLst/>
              </a:rPr>
              <a:t>Social prescribing can look different for each community depending on resources and supports. The </a:t>
            </a:r>
            <a:r>
              <a:rPr lang="en-GB" sz="1200" b="0" i="0" dirty="0">
                <a:solidFill>
                  <a:srgbClr val="516140"/>
                </a:solidFill>
                <a:effectLst/>
              </a:rPr>
              <a:t>t</a:t>
            </a:r>
            <a:r>
              <a:rPr lang="en-GB" dirty="0"/>
              <a:t>ype of centre can vary from a nurse </a:t>
            </a:r>
            <a:r>
              <a:rPr lang="en-GB" dirty="0" err="1"/>
              <a:t>practionner</a:t>
            </a:r>
            <a:r>
              <a:rPr lang="en-GB" dirty="0"/>
              <a:t>-led clinic (NPLC), to a family health team, a community health </a:t>
            </a:r>
            <a:r>
              <a:rPr lang="en-GB" dirty="0" err="1"/>
              <a:t>center</a:t>
            </a:r>
            <a:r>
              <a:rPr lang="en-GB" dirty="0"/>
              <a:t>, the </a:t>
            </a:r>
            <a:r>
              <a:rPr lang="en-US" sz="1200" b="0" i="0" dirty="0">
                <a:solidFill>
                  <a:srgbClr val="516140"/>
                </a:solidFill>
                <a:effectLst/>
              </a:rPr>
              <a:t>s</a:t>
            </a:r>
            <a:r>
              <a:rPr lang="en-GB" dirty="0" err="1"/>
              <a:t>ize</a:t>
            </a:r>
            <a:r>
              <a:rPr lang="en-GB" dirty="0"/>
              <a:t> and composition of the team can look very different with a link worker (or navigator) or none, the location can be very rural or very urban,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32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657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16140"/>
                </a:solidFill>
                <a:effectLst/>
              </a:rPr>
              <a:t>Key messages: Social prescribing can look different for each community depending on resources and supports.</a:t>
            </a:r>
            <a:endParaRPr lang="en-US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558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following slides are answers to commonly asked questions. Use them if needed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044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Add link to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conference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+ video from Seaway Valley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18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16140"/>
                </a:solidFill>
                <a:effectLst/>
              </a:rPr>
              <a:t>Key messages: Social prescribing can look different for each community depending on resources and supports.</a:t>
            </a:r>
            <a:endParaRPr lang="en-US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78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Delete if irrelevant to your situation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10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48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966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Suggested script</a:t>
            </a:r>
            <a:r>
              <a:rPr lang="en-GB" dirty="0"/>
              <a:t>: Typically, a SP pathway looks like this: </a:t>
            </a:r>
          </a:p>
          <a:p>
            <a:pPr marL="228600" indent="-228600">
              <a:buAutoNum type="arabicPeriod"/>
            </a:pPr>
            <a:r>
              <a:rPr lang="en-GB" dirty="0"/>
              <a:t>A client is identified as having needs other than clinical, during a clinical visit.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4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2. The provider refers the client to a navigator -- or connector -- via a formal referral.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796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3. The navigator then connects with the client.</a:t>
            </a:r>
          </a:p>
          <a:p>
            <a:pPr marL="0" indent="0">
              <a:buNone/>
            </a:pPr>
            <a:r>
              <a:rPr lang="en-GB" dirty="0"/>
              <a:t>Together, they identified the client’s interests, needs and barriers to participation.</a:t>
            </a:r>
          </a:p>
          <a:p>
            <a:pPr marL="0" indent="0">
              <a:buNone/>
            </a:pPr>
            <a:r>
              <a:rPr lang="en-GB" dirty="0"/>
              <a:t>The navigator then connects them with the appropriate community resources and programs.</a:t>
            </a:r>
          </a:p>
          <a:p>
            <a:pPr marL="0" indent="0">
              <a:buNone/>
            </a:pPr>
            <a:r>
              <a:rPr lang="en-GB" dirty="0"/>
              <a:t>The navigator follows up with the client.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365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5E2C0-BC6F-E3BA-6F00-A8C87E59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911ADB-43A2-AE39-B1FD-7987DFD7E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BFDBDF9-7048-9D0F-2AC5-991634DA5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3. The navigator then connects with the client.</a:t>
            </a:r>
          </a:p>
          <a:p>
            <a:pPr marL="0" indent="0">
              <a:buNone/>
            </a:pPr>
            <a:r>
              <a:rPr lang="en-GB" dirty="0"/>
              <a:t>Together, they identified the client’s interests, needs and barriers to participation.</a:t>
            </a:r>
          </a:p>
          <a:p>
            <a:pPr marL="0" indent="0">
              <a:buNone/>
            </a:pPr>
            <a:r>
              <a:rPr lang="en-GB" dirty="0"/>
              <a:t>The navigator then connects them with the appropriate community resources and programs.</a:t>
            </a:r>
          </a:p>
          <a:p>
            <a:pPr marL="0" indent="0">
              <a:buNone/>
            </a:pPr>
            <a:r>
              <a:rPr lang="en-GB" dirty="0"/>
              <a:t>The navigator follows up with the client.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8DBE88-CEA7-17A7-6261-EBA8651A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A93-DB95-467F-9962-7B4D2625B77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4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4B5F8-8014-5E15-AADA-538524115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6EDB6F-92AA-6FE2-027F-19E90837C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E4C83D-49BA-A1BA-072D-BCF536D5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C552-C0D2-4DFD-9E19-EC40B4DED1B8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D5ED69-14A3-5548-7813-11255654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02F838-8C8B-AC37-222B-EF3692BF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C4BC-B23D-483B-8909-6E4CA5BC1B67}" type="slidenum">
              <a:rPr lang="en-GB" smtClean="0"/>
              <a:t>‹N°›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473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27943-B152-AFEF-E1CC-94ED667CDE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A530B8-E135-3FB5-0FD7-9B821455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852256-CB1F-2287-7796-DD26FDF9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C552-C0D2-4DFD-9E19-EC40B4DED1B8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259289-846E-9986-F390-EAFB3BCE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F55B4-F8A2-709A-2F02-0676EEC5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C4BC-B23D-483B-8909-6E4CA5BC1B67}" type="slidenum">
              <a:rPr lang="en-GB" smtClean="0"/>
              <a:t>‹N°›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642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4D8BD-06E9-623F-F089-832AA1E2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4F19F3-D798-52F3-8110-3CFD19DFE0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489579"/>
            <a:ext cx="10515600" cy="358775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DD1DB4A-3A48-2316-14B8-A20C2A322DC1}"/>
              </a:ext>
            </a:extLst>
          </p:cNvPr>
          <p:cNvSpPr/>
          <p:nvPr userDrawn="1"/>
        </p:nvSpPr>
        <p:spPr>
          <a:xfrm>
            <a:off x="2942648" y="-726639"/>
            <a:ext cx="10481776" cy="2527254"/>
          </a:xfrm>
          <a:custGeom>
            <a:avLst/>
            <a:gdLst>
              <a:gd name="connsiteX0" fmla="*/ 167345 w 10481776"/>
              <a:gd name="connsiteY0" fmla="*/ 454645 h 2527254"/>
              <a:gd name="connsiteX1" fmla="*/ 968091 w 10481776"/>
              <a:gd name="connsiteY1" fmla="*/ 878266 h 2527254"/>
              <a:gd name="connsiteX2" fmla="*/ 7570369 w 10481776"/>
              <a:gd name="connsiteY2" fmla="*/ 1074577 h 2527254"/>
              <a:gd name="connsiteX3" fmla="*/ 9698803 w 10481776"/>
              <a:gd name="connsiteY3" fmla="*/ 2515920 h 2527254"/>
              <a:gd name="connsiteX4" fmla="*/ 9693636 w 10481776"/>
              <a:gd name="connsiteY4" fmla="*/ 196340 h 2527254"/>
              <a:gd name="connsiteX5" fmla="*/ 234504 w 10481776"/>
              <a:gd name="connsiteY5" fmla="*/ 284164 h 25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1776" h="2527254">
                <a:moveTo>
                  <a:pt x="167345" y="454645"/>
                </a:moveTo>
                <a:cubicBezTo>
                  <a:pt x="-49201" y="614794"/>
                  <a:pt x="-265746" y="774944"/>
                  <a:pt x="968091" y="878266"/>
                </a:cubicBezTo>
                <a:cubicBezTo>
                  <a:pt x="2201928" y="981588"/>
                  <a:pt x="6115250" y="801635"/>
                  <a:pt x="7570369" y="1074577"/>
                </a:cubicBezTo>
                <a:cubicBezTo>
                  <a:pt x="9025488" y="1347519"/>
                  <a:pt x="9344925" y="2662293"/>
                  <a:pt x="9698803" y="2515920"/>
                </a:cubicBezTo>
                <a:cubicBezTo>
                  <a:pt x="10052681" y="2369547"/>
                  <a:pt x="11271019" y="568299"/>
                  <a:pt x="9693636" y="196340"/>
                </a:cubicBezTo>
                <a:cubicBezTo>
                  <a:pt x="8116253" y="-175619"/>
                  <a:pt x="4175378" y="54272"/>
                  <a:pt x="234504" y="284164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63E827-50B0-D33C-1D62-374F80A5677A}"/>
              </a:ext>
            </a:extLst>
          </p:cNvPr>
          <p:cNvSpPr/>
          <p:nvPr userDrawn="1"/>
        </p:nvSpPr>
        <p:spPr>
          <a:xfrm rot="11168093">
            <a:off x="-1315728" y="5521746"/>
            <a:ext cx="10481776" cy="2527254"/>
          </a:xfrm>
          <a:custGeom>
            <a:avLst/>
            <a:gdLst>
              <a:gd name="connsiteX0" fmla="*/ 167345 w 10481776"/>
              <a:gd name="connsiteY0" fmla="*/ 454645 h 2527254"/>
              <a:gd name="connsiteX1" fmla="*/ 968091 w 10481776"/>
              <a:gd name="connsiteY1" fmla="*/ 878266 h 2527254"/>
              <a:gd name="connsiteX2" fmla="*/ 7570369 w 10481776"/>
              <a:gd name="connsiteY2" fmla="*/ 1074577 h 2527254"/>
              <a:gd name="connsiteX3" fmla="*/ 9698803 w 10481776"/>
              <a:gd name="connsiteY3" fmla="*/ 2515920 h 2527254"/>
              <a:gd name="connsiteX4" fmla="*/ 9693636 w 10481776"/>
              <a:gd name="connsiteY4" fmla="*/ 196340 h 2527254"/>
              <a:gd name="connsiteX5" fmla="*/ 234504 w 10481776"/>
              <a:gd name="connsiteY5" fmla="*/ 284164 h 25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1776" h="2527254">
                <a:moveTo>
                  <a:pt x="167345" y="454645"/>
                </a:moveTo>
                <a:cubicBezTo>
                  <a:pt x="-49201" y="614794"/>
                  <a:pt x="-265746" y="774944"/>
                  <a:pt x="968091" y="878266"/>
                </a:cubicBezTo>
                <a:cubicBezTo>
                  <a:pt x="2201928" y="981588"/>
                  <a:pt x="6115250" y="801635"/>
                  <a:pt x="7570369" y="1074577"/>
                </a:cubicBezTo>
                <a:cubicBezTo>
                  <a:pt x="9025488" y="1347519"/>
                  <a:pt x="9344925" y="2662293"/>
                  <a:pt x="9698803" y="2515920"/>
                </a:cubicBezTo>
                <a:cubicBezTo>
                  <a:pt x="10052681" y="2369547"/>
                  <a:pt x="11271019" y="568299"/>
                  <a:pt x="9693636" y="196340"/>
                </a:cubicBezTo>
                <a:cubicBezTo>
                  <a:pt x="8116253" y="-175619"/>
                  <a:pt x="4175378" y="54272"/>
                  <a:pt x="234504" y="284164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E46240C-C8DE-3E27-0B16-384C2E061410}"/>
              </a:ext>
            </a:extLst>
          </p:cNvPr>
          <p:cNvSpPr/>
          <p:nvPr userDrawn="1"/>
        </p:nvSpPr>
        <p:spPr>
          <a:xfrm rot="10800000">
            <a:off x="-595057" y="5469258"/>
            <a:ext cx="10481776" cy="2527254"/>
          </a:xfrm>
          <a:custGeom>
            <a:avLst/>
            <a:gdLst>
              <a:gd name="connsiteX0" fmla="*/ 167345 w 10481776"/>
              <a:gd name="connsiteY0" fmla="*/ 454645 h 2527254"/>
              <a:gd name="connsiteX1" fmla="*/ 968091 w 10481776"/>
              <a:gd name="connsiteY1" fmla="*/ 878266 h 2527254"/>
              <a:gd name="connsiteX2" fmla="*/ 7570369 w 10481776"/>
              <a:gd name="connsiteY2" fmla="*/ 1074577 h 2527254"/>
              <a:gd name="connsiteX3" fmla="*/ 9698803 w 10481776"/>
              <a:gd name="connsiteY3" fmla="*/ 2515920 h 2527254"/>
              <a:gd name="connsiteX4" fmla="*/ 9693636 w 10481776"/>
              <a:gd name="connsiteY4" fmla="*/ 196340 h 2527254"/>
              <a:gd name="connsiteX5" fmla="*/ 234504 w 10481776"/>
              <a:gd name="connsiteY5" fmla="*/ 284164 h 25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1776" h="2527254">
                <a:moveTo>
                  <a:pt x="167345" y="454645"/>
                </a:moveTo>
                <a:cubicBezTo>
                  <a:pt x="-49201" y="614794"/>
                  <a:pt x="-265746" y="774944"/>
                  <a:pt x="968091" y="878266"/>
                </a:cubicBezTo>
                <a:cubicBezTo>
                  <a:pt x="2201928" y="981588"/>
                  <a:pt x="6115250" y="801635"/>
                  <a:pt x="7570369" y="1074577"/>
                </a:cubicBezTo>
                <a:cubicBezTo>
                  <a:pt x="9025488" y="1347519"/>
                  <a:pt x="9344925" y="2662293"/>
                  <a:pt x="9698803" y="2515920"/>
                </a:cubicBezTo>
                <a:cubicBezTo>
                  <a:pt x="10052681" y="2369547"/>
                  <a:pt x="11271019" y="568299"/>
                  <a:pt x="9693636" y="196340"/>
                </a:cubicBezTo>
                <a:cubicBezTo>
                  <a:pt x="8116253" y="-175619"/>
                  <a:pt x="4175378" y="54272"/>
                  <a:pt x="234504" y="284164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136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4D8BD-06E9-623F-F089-832AA1E2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4F19F3-D798-52F3-8110-3CFD19DFE0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489579"/>
            <a:ext cx="10515600" cy="358775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DD1DB4A-3A48-2316-14B8-A20C2A322DC1}"/>
              </a:ext>
            </a:extLst>
          </p:cNvPr>
          <p:cNvSpPr/>
          <p:nvPr userDrawn="1"/>
        </p:nvSpPr>
        <p:spPr>
          <a:xfrm>
            <a:off x="2942648" y="-726639"/>
            <a:ext cx="10481776" cy="2527254"/>
          </a:xfrm>
          <a:custGeom>
            <a:avLst/>
            <a:gdLst>
              <a:gd name="connsiteX0" fmla="*/ 167345 w 10481776"/>
              <a:gd name="connsiteY0" fmla="*/ 454645 h 2527254"/>
              <a:gd name="connsiteX1" fmla="*/ 968091 w 10481776"/>
              <a:gd name="connsiteY1" fmla="*/ 878266 h 2527254"/>
              <a:gd name="connsiteX2" fmla="*/ 7570369 w 10481776"/>
              <a:gd name="connsiteY2" fmla="*/ 1074577 h 2527254"/>
              <a:gd name="connsiteX3" fmla="*/ 9698803 w 10481776"/>
              <a:gd name="connsiteY3" fmla="*/ 2515920 h 2527254"/>
              <a:gd name="connsiteX4" fmla="*/ 9693636 w 10481776"/>
              <a:gd name="connsiteY4" fmla="*/ 196340 h 2527254"/>
              <a:gd name="connsiteX5" fmla="*/ 234504 w 10481776"/>
              <a:gd name="connsiteY5" fmla="*/ 284164 h 25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1776" h="2527254">
                <a:moveTo>
                  <a:pt x="167345" y="454645"/>
                </a:moveTo>
                <a:cubicBezTo>
                  <a:pt x="-49201" y="614794"/>
                  <a:pt x="-265746" y="774944"/>
                  <a:pt x="968091" y="878266"/>
                </a:cubicBezTo>
                <a:cubicBezTo>
                  <a:pt x="2201928" y="981588"/>
                  <a:pt x="6115250" y="801635"/>
                  <a:pt x="7570369" y="1074577"/>
                </a:cubicBezTo>
                <a:cubicBezTo>
                  <a:pt x="9025488" y="1347519"/>
                  <a:pt x="9344925" y="2662293"/>
                  <a:pt x="9698803" y="2515920"/>
                </a:cubicBezTo>
                <a:cubicBezTo>
                  <a:pt x="10052681" y="2369547"/>
                  <a:pt x="11271019" y="568299"/>
                  <a:pt x="9693636" y="196340"/>
                </a:cubicBezTo>
                <a:cubicBezTo>
                  <a:pt x="8116253" y="-175619"/>
                  <a:pt x="4175378" y="54272"/>
                  <a:pt x="234504" y="28416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63E827-50B0-D33C-1D62-374F80A5677A}"/>
              </a:ext>
            </a:extLst>
          </p:cNvPr>
          <p:cNvSpPr/>
          <p:nvPr userDrawn="1"/>
        </p:nvSpPr>
        <p:spPr>
          <a:xfrm rot="11168093">
            <a:off x="-1315728" y="5521746"/>
            <a:ext cx="10481776" cy="2527254"/>
          </a:xfrm>
          <a:custGeom>
            <a:avLst/>
            <a:gdLst>
              <a:gd name="connsiteX0" fmla="*/ 167345 w 10481776"/>
              <a:gd name="connsiteY0" fmla="*/ 454645 h 2527254"/>
              <a:gd name="connsiteX1" fmla="*/ 968091 w 10481776"/>
              <a:gd name="connsiteY1" fmla="*/ 878266 h 2527254"/>
              <a:gd name="connsiteX2" fmla="*/ 7570369 w 10481776"/>
              <a:gd name="connsiteY2" fmla="*/ 1074577 h 2527254"/>
              <a:gd name="connsiteX3" fmla="*/ 9698803 w 10481776"/>
              <a:gd name="connsiteY3" fmla="*/ 2515920 h 2527254"/>
              <a:gd name="connsiteX4" fmla="*/ 9693636 w 10481776"/>
              <a:gd name="connsiteY4" fmla="*/ 196340 h 2527254"/>
              <a:gd name="connsiteX5" fmla="*/ 234504 w 10481776"/>
              <a:gd name="connsiteY5" fmla="*/ 284164 h 25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1776" h="2527254">
                <a:moveTo>
                  <a:pt x="167345" y="454645"/>
                </a:moveTo>
                <a:cubicBezTo>
                  <a:pt x="-49201" y="614794"/>
                  <a:pt x="-265746" y="774944"/>
                  <a:pt x="968091" y="878266"/>
                </a:cubicBezTo>
                <a:cubicBezTo>
                  <a:pt x="2201928" y="981588"/>
                  <a:pt x="6115250" y="801635"/>
                  <a:pt x="7570369" y="1074577"/>
                </a:cubicBezTo>
                <a:cubicBezTo>
                  <a:pt x="9025488" y="1347519"/>
                  <a:pt x="9344925" y="2662293"/>
                  <a:pt x="9698803" y="2515920"/>
                </a:cubicBezTo>
                <a:cubicBezTo>
                  <a:pt x="10052681" y="2369547"/>
                  <a:pt x="11271019" y="568299"/>
                  <a:pt x="9693636" y="196340"/>
                </a:cubicBezTo>
                <a:cubicBezTo>
                  <a:pt x="8116253" y="-175619"/>
                  <a:pt x="4175378" y="54272"/>
                  <a:pt x="234504" y="28416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E46240C-C8DE-3E27-0B16-384C2E061410}"/>
              </a:ext>
            </a:extLst>
          </p:cNvPr>
          <p:cNvSpPr/>
          <p:nvPr userDrawn="1"/>
        </p:nvSpPr>
        <p:spPr>
          <a:xfrm rot="10800000">
            <a:off x="-595057" y="5469258"/>
            <a:ext cx="10481776" cy="2527254"/>
          </a:xfrm>
          <a:custGeom>
            <a:avLst/>
            <a:gdLst>
              <a:gd name="connsiteX0" fmla="*/ 167345 w 10481776"/>
              <a:gd name="connsiteY0" fmla="*/ 454645 h 2527254"/>
              <a:gd name="connsiteX1" fmla="*/ 968091 w 10481776"/>
              <a:gd name="connsiteY1" fmla="*/ 878266 h 2527254"/>
              <a:gd name="connsiteX2" fmla="*/ 7570369 w 10481776"/>
              <a:gd name="connsiteY2" fmla="*/ 1074577 h 2527254"/>
              <a:gd name="connsiteX3" fmla="*/ 9698803 w 10481776"/>
              <a:gd name="connsiteY3" fmla="*/ 2515920 h 2527254"/>
              <a:gd name="connsiteX4" fmla="*/ 9693636 w 10481776"/>
              <a:gd name="connsiteY4" fmla="*/ 196340 h 2527254"/>
              <a:gd name="connsiteX5" fmla="*/ 234504 w 10481776"/>
              <a:gd name="connsiteY5" fmla="*/ 284164 h 25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1776" h="2527254">
                <a:moveTo>
                  <a:pt x="167345" y="454645"/>
                </a:moveTo>
                <a:cubicBezTo>
                  <a:pt x="-49201" y="614794"/>
                  <a:pt x="-265746" y="774944"/>
                  <a:pt x="968091" y="878266"/>
                </a:cubicBezTo>
                <a:cubicBezTo>
                  <a:pt x="2201928" y="981588"/>
                  <a:pt x="6115250" y="801635"/>
                  <a:pt x="7570369" y="1074577"/>
                </a:cubicBezTo>
                <a:cubicBezTo>
                  <a:pt x="9025488" y="1347519"/>
                  <a:pt x="9344925" y="2662293"/>
                  <a:pt x="9698803" y="2515920"/>
                </a:cubicBezTo>
                <a:cubicBezTo>
                  <a:pt x="10052681" y="2369547"/>
                  <a:pt x="11271019" y="568299"/>
                  <a:pt x="9693636" y="196340"/>
                </a:cubicBezTo>
                <a:cubicBezTo>
                  <a:pt x="8116253" y="-175619"/>
                  <a:pt x="4175378" y="54272"/>
                  <a:pt x="234504" y="284164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99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4D8BD-06E9-623F-F089-832AA1E2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4F19F3-D798-52F3-8110-3CFD19DFE0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489579"/>
            <a:ext cx="10515600" cy="358775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9CA3466-D4BF-A76D-FAD9-BACD29FB62B8}"/>
              </a:ext>
            </a:extLst>
          </p:cNvPr>
          <p:cNvSpPr/>
          <p:nvPr userDrawn="1"/>
        </p:nvSpPr>
        <p:spPr>
          <a:xfrm>
            <a:off x="2942648" y="-726639"/>
            <a:ext cx="10481776" cy="2527254"/>
          </a:xfrm>
          <a:custGeom>
            <a:avLst/>
            <a:gdLst>
              <a:gd name="connsiteX0" fmla="*/ 167345 w 10481776"/>
              <a:gd name="connsiteY0" fmla="*/ 454645 h 2527254"/>
              <a:gd name="connsiteX1" fmla="*/ 968091 w 10481776"/>
              <a:gd name="connsiteY1" fmla="*/ 878266 h 2527254"/>
              <a:gd name="connsiteX2" fmla="*/ 7570369 w 10481776"/>
              <a:gd name="connsiteY2" fmla="*/ 1074577 h 2527254"/>
              <a:gd name="connsiteX3" fmla="*/ 9698803 w 10481776"/>
              <a:gd name="connsiteY3" fmla="*/ 2515920 h 2527254"/>
              <a:gd name="connsiteX4" fmla="*/ 9693636 w 10481776"/>
              <a:gd name="connsiteY4" fmla="*/ 196340 h 2527254"/>
              <a:gd name="connsiteX5" fmla="*/ 234504 w 10481776"/>
              <a:gd name="connsiteY5" fmla="*/ 284164 h 25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1776" h="2527254">
                <a:moveTo>
                  <a:pt x="167345" y="454645"/>
                </a:moveTo>
                <a:cubicBezTo>
                  <a:pt x="-49201" y="614794"/>
                  <a:pt x="-265746" y="774944"/>
                  <a:pt x="968091" y="878266"/>
                </a:cubicBezTo>
                <a:cubicBezTo>
                  <a:pt x="2201928" y="981588"/>
                  <a:pt x="6115250" y="801635"/>
                  <a:pt x="7570369" y="1074577"/>
                </a:cubicBezTo>
                <a:cubicBezTo>
                  <a:pt x="9025488" y="1347519"/>
                  <a:pt x="9344925" y="2662293"/>
                  <a:pt x="9698803" y="2515920"/>
                </a:cubicBezTo>
                <a:cubicBezTo>
                  <a:pt x="10052681" y="2369547"/>
                  <a:pt x="11271019" y="568299"/>
                  <a:pt x="9693636" y="196340"/>
                </a:cubicBezTo>
                <a:cubicBezTo>
                  <a:pt x="8116253" y="-175619"/>
                  <a:pt x="4175378" y="54272"/>
                  <a:pt x="234504" y="284164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9770986-2987-BE48-7C3E-936F393F97DA}"/>
              </a:ext>
            </a:extLst>
          </p:cNvPr>
          <p:cNvSpPr/>
          <p:nvPr userDrawn="1"/>
        </p:nvSpPr>
        <p:spPr>
          <a:xfrm rot="11168093">
            <a:off x="-1315728" y="5521746"/>
            <a:ext cx="10481776" cy="2527254"/>
          </a:xfrm>
          <a:custGeom>
            <a:avLst/>
            <a:gdLst>
              <a:gd name="connsiteX0" fmla="*/ 167345 w 10481776"/>
              <a:gd name="connsiteY0" fmla="*/ 454645 h 2527254"/>
              <a:gd name="connsiteX1" fmla="*/ 968091 w 10481776"/>
              <a:gd name="connsiteY1" fmla="*/ 878266 h 2527254"/>
              <a:gd name="connsiteX2" fmla="*/ 7570369 w 10481776"/>
              <a:gd name="connsiteY2" fmla="*/ 1074577 h 2527254"/>
              <a:gd name="connsiteX3" fmla="*/ 9698803 w 10481776"/>
              <a:gd name="connsiteY3" fmla="*/ 2515920 h 2527254"/>
              <a:gd name="connsiteX4" fmla="*/ 9693636 w 10481776"/>
              <a:gd name="connsiteY4" fmla="*/ 196340 h 2527254"/>
              <a:gd name="connsiteX5" fmla="*/ 234504 w 10481776"/>
              <a:gd name="connsiteY5" fmla="*/ 284164 h 25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1776" h="2527254">
                <a:moveTo>
                  <a:pt x="167345" y="454645"/>
                </a:moveTo>
                <a:cubicBezTo>
                  <a:pt x="-49201" y="614794"/>
                  <a:pt x="-265746" y="774944"/>
                  <a:pt x="968091" y="878266"/>
                </a:cubicBezTo>
                <a:cubicBezTo>
                  <a:pt x="2201928" y="981588"/>
                  <a:pt x="6115250" y="801635"/>
                  <a:pt x="7570369" y="1074577"/>
                </a:cubicBezTo>
                <a:cubicBezTo>
                  <a:pt x="9025488" y="1347519"/>
                  <a:pt x="9344925" y="2662293"/>
                  <a:pt x="9698803" y="2515920"/>
                </a:cubicBezTo>
                <a:cubicBezTo>
                  <a:pt x="10052681" y="2369547"/>
                  <a:pt x="11271019" y="568299"/>
                  <a:pt x="9693636" y="196340"/>
                </a:cubicBezTo>
                <a:cubicBezTo>
                  <a:pt x="8116253" y="-175619"/>
                  <a:pt x="4175378" y="54272"/>
                  <a:pt x="234504" y="284164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FD1FC47-5008-4C6A-FB22-E16AD47872DB}"/>
              </a:ext>
            </a:extLst>
          </p:cNvPr>
          <p:cNvSpPr/>
          <p:nvPr userDrawn="1"/>
        </p:nvSpPr>
        <p:spPr>
          <a:xfrm rot="10800000">
            <a:off x="-595057" y="5469258"/>
            <a:ext cx="10481776" cy="2527254"/>
          </a:xfrm>
          <a:custGeom>
            <a:avLst/>
            <a:gdLst>
              <a:gd name="connsiteX0" fmla="*/ 167345 w 10481776"/>
              <a:gd name="connsiteY0" fmla="*/ 454645 h 2527254"/>
              <a:gd name="connsiteX1" fmla="*/ 968091 w 10481776"/>
              <a:gd name="connsiteY1" fmla="*/ 878266 h 2527254"/>
              <a:gd name="connsiteX2" fmla="*/ 7570369 w 10481776"/>
              <a:gd name="connsiteY2" fmla="*/ 1074577 h 2527254"/>
              <a:gd name="connsiteX3" fmla="*/ 9698803 w 10481776"/>
              <a:gd name="connsiteY3" fmla="*/ 2515920 h 2527254"/>
              <a:gd name="connsiteX4" fmla="*/ 9693636 w 10481776"/>
              <a:gd name="connsiteY4" fmla="*/ 196340 h 2527254"/>
              <a:gd name="connsiteX5" fmla="*/ 234504 w 10481776"/>
              <a:gd name="connsiteY5" fmla="*/ 284164 h 25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1776" h="2527254">
                <a:moveTo>
                  <a:pt x="167345" y="454645"/>
                </a:moveTo>
                <a:cubicBezTo>
                  <a:pt x="-49201" y="614794"/>
                  <a:pt x="-265746" y="774944"/>
                  <a:pt x="968091" y="878266"/>
                </a:cubicBezTo>
                <a:cubicBezTo>
                  <a:pt x="2201928" y="981588"/>
                  <a:pt x="6115250" y="801635"/>
                  <a:pt x="7570369" y="1074577"/>
                </a:cubicBezTo>
                <a:cubicBezTo>
                  <a:pt x="9025488" y="1347519"/>
                  <a:pt x="9344925" y="2662293"/>
                  <a:pt x="9698803" y="2515920"/>
                </a:cubicBezTo>
                <a:cubicBezTo>
                  <a:pt x="10052681" y="2369547"/>
                  <a:pt x="11271019" y="568299"/>
                  <a:pt x="9693636" y="196340"/>
                </a:cubicBezTo>
                <a:cubicBezTo>
                  <a:pt x="8116253" y="-175619"/>
                  <a:pt x="4175378" y="54272"/>
                  <a:pt x="234504" y="284164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914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CC06281-8DBC-A2AA-5547-BF4795F04F91}"/>
              </a:ext>
            </a:extLst>
          </p:cNvPr>
          <p:cNvSpPr/>
          <p:nvPr userDrawn="1"/>
        </p:nvSpPr>
        <p:spPr>
          <a:xfrm>
            <a:off x="-484729" y="-657048"/>
            <a:ext cx="3017801" cy="300469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64D456-00E5-2700-8BB9-43C69C335553}"/>
              </a:ext>
            </a:extLst>
          </p:cNvPr>
          <p:cNvSpPr/>
          <p:nvPr userDrawn="1"/>
        </p:nvSpPr>
        <p:spPr>
          <a:xfrm>
            <a:off x="2341636" y="6283730"/>
            <a:ext cx="13202498" cy="484376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BD69BD-0BEE-A157-1D4B-6AF4ABA356AF}"/>
              </a:ext>
            </a:extLst>
          </p:cNvPr>
          <p:cNvSpPr/>
          <p:nvPr userDrawn="1"/>
        </p:nvSpPr>
        <p:spPr>
          <a:xfrm>
            <a:off x="-865502" y="-1902148"/>
            <a:ext cx="4532882" cy="40634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B32612-9B2B-271C-77F3-EEE13DE3F277}"/>
              </a:ext>
            </a:extLst>
          </p:cNvPr>
          <p:cNvSpPr/>
          <p:nvPr userDrawn="1"/>
        </p:nvSpPr>
        <p:spPr>
          <a:xfrm>
            <a:off x="-1366958" y="6137174"/>
            <a:ext cx="13844497" cy="1887220"/>
          </a:xfrm>
          <a:custGeom>
            <a:avLst/>
            <a:gdLst>
              <a:gd name="connsiteX0" fmla="*/ 13769953 w 13844497"/>
              <a:gd name="connsiteY0" fmla="*/ 1701041 h 1887220"/>
              <a:gd name="connsiteX1" fmla="*/ 8537001 w 13844497"/>
              <a:gd name="connsiteY1" fmla="*/ 145567 h 1887220"/>
              <a:gd name="connsiteX2" fmla="*/ 5813679 w 13844497"/>
              <a:gd name="connsiteY2" fmla="*/ 374167 h 1887220"/>
              <a:gd name="connsiteX3" fmla="*/ 1321192 w 13844497"/>
              <a:gd name="connsiteY3" fmla="*/ 56115 h 1887220"/>
              <a:gd name="connsiteX4" fmla="*/ 1037927 w 13844497"/>
              <a:gd name="connsiteY4" fmla="*/ 1730859 h 1887220"/>
              <a:gd name="connsiteX5" fmla="*/ 13844497 w 13844497"/>
              <a:gd name="connsiteY5" fmla="*/ 1715950 h 188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44497" h="1887220">
                <a:moveTo>
                  <a:pt x="13769953" y="1701041"/>
                </a:moveTo>
                <a:cubicBezTo>
                  <a:pt x="11816500" y="1033877"/>
                  <a:pt x="9863047" y="366713"/>
                  <a:pt x="8537001" y="145567"/>
                </a:cubicBezTo>
                <a:cubicBezTo>
                  <a:pt x="7210955" y="-75579"/>
                  <a:pt x="7016314" y="389076"/>
                  <a:pt x="5813679" y="374167"/>
                </a:cubicBezTo>
                <a:cubicBezTo>
                  <a:pt x="4611044" y="359258"/>
                  <a:pt x="2117151" y="-170000"/>
                  <a:pt x="1321192" y="56115"/>
                </a:cubicBezTo>
                <a:cubicBezTo>
                  <a:pt x="525233" y="282230"/>
                  <a:pt x="-1049290" y="1454220"/>
                  <a:pt x="1037927" y="1730859"/>
                </a:cubicBezTo>
                <a:cubicBezTo>
                  <a:pt x="3125144" y="2007498"/>
                  <a:pt x="8484820" y="1861724"/>
                  <a:pt x="13844497" y="171595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4D8BD-06E9-623F-F089-832AA1E2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4F19F3-D798-52F3-8110-3CFD19DFE0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489579"/>
            <a:ext cx="10515600" cy="358775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69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F835C6-7637-B087-BDDE-B787BF7F4267}"/>
              </a:ext>
            </a:extLst>
          </p:cNvPr>
          <p:cNvSpPr/>
          <p:nvPr userDrawn="1"/>
        </p:nvSpPr>
        <p:spPr>
          <a:xfrm>
            <a:off x="477167" y="1525630"/>
            <a:ext cx="16985530" cy="7223107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FB72DD-E231-3AB2-7869-D61BD293DE2E}"/>
              </a:ext>
            </a:extLst>
          </p:cNvPr>
          <p:cNvSpPr/>
          <p:nvPr userDrawn="1"/>
        </p:nvSpPr>
        <p:spPr>
          <a:xfrm>
            <a:off x="0" y="1268083"/>
            <a:ext cx="16985530" cy="722310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A whiteboard with erases">
            <a:extLst>
              <a:ext uri="{FF2B5EF4-FFF2-40B4-BE49-F238E27FC236}">
                <a16:creationId xmlns:a16="http://schemas.microsoft.com/office/drawing/2014/main" id="{05415305-2D06-5855-6595-9715CB8E43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4544" y="424616"/>
            <a:ext cx="9302912" cy="600876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64D8BD-06E9-623F-F089-832AA1E22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2681" y="1285212"/>
            <a:ext cx="7164091" cy="1086030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827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CEF3760-6151-47DC-F43C-CEC272A53CF9}"/>
              </a:ext>
            </a:extLst>
          </p:cNvPr>
          <p:cNvSpPr/>
          <p:nvPr userDrawn="1"/>
        </p:nvSpPr>
        <p:spPr>
          <a:xfrm>
            <a:off x="-1677971" y="-326796"/>
            <a:ext cx="7605246" cy="7511592"/>
          </a:xfrm>
          <a:custGeom>
            <a:avLst/>
            <a:gdLst>
              <a:gd name="connsiteX0" fmla="*/ 420553 w 7488728"/>
              <a:gd name="connsiteY0" fmla="*/ 1541695 h 7244911"/>
              <a:gd name="connsiteX1" fmla="*/ 726924 w 7488728"/>
              <a:gd name="connsiteY1" fmla="*/ 353917 h 7244911"/>
              <a:gd name="connsiteX2" fmla="*/ 7146578 w 7488728"/>
              <a:gd name="connsiteY2" fmla="*/ 509460 h 7244911"/>
              <a:gd name="connsiteX3" fmla="*/ 6599823 w 7488728"/>
              <a:gd name="connsiteY3" fmla="*/ 5977006 h 7244911"/>
              <a:gd name="connsiteX4" fmla="*/ 6524409 w 7488728"/>
              <a:gd name="connsiteY4" fmla="*/ 7244911 h 7244911"/>
              <a:gd name="connsiteX0" fmla="*/ 420553 w 7488728"/>
              <a:gd name="connsiteY0" fmla="*/ 1541695 h 7108222"/>
              <a:gd name="connsiteX1" fmla="*/ 726924 w 7488728"/>
              <a:gd name="connsiteY1" fmla="*/ 353917 h 7108222"/>
              <a:gd name="connsiteX2" fmla="*/ 7146578 w 7488728"/>
              <a:gd name="connsiteY2" fmla="*/ 509460 h 7108222"/>
              <a:gd name="connsiteX3" fmla="*/ 6599823 w 7488728"/>
              <a:gd name="connsiteY3" fmla="*/ 5977006 h 7108222"/>
              <a:gd name="connsiteX4" fmla="*/ 4983126 w 7488728"/>
              <a:gd name="connsiteY4" fmla="*/ 7108222 h 7108222"/>
              <a:gd name="connsiteX0" fmla="*/ 420553 w 7488728"/>
              <a:gd name="connsiteY0" fmla="*/ 1541695 h 6900832"/>
              <a:gd name="connsiteX1" fmla="*/ 726924 w 7488728"/>
              <a:gd name="connsiteY1" fmla="*/ 353917 h 6900832"/>
              <a:gd name="connsiteX2" fmla="*/ 7146578 w 7488728"/>
              <a:gd name="connsiteY2" fmla="*/ 509460 h 6900832"/>
              <a:gd name="connsiteX3" fmla="*/ 6599823 w 7488728"/>
              <a:gd name="connsiteY3" fmla="*/ 5977006 h 6900832"/>
              <a:gd name="connsiteX4" fmla="*/ 161316 w 7488728"/>
              <a:gd name="connsiteY4" fmla="*/ 6900832 h 6900832"/>
              <a:gd name="connsiteX0" fmla="*/ 420553 w 7545746"/>
              <a:gd name="connsiteY0" fmla="*/ 1564246 h 6957761"/>
              <a:gd name="connsiteX1" fmla="*/ 726924 w 7545746"/>
              <a:gd name="connsiteY1" fmla="*/ 376468 h 6957761"/>
              <a:gd name="connsiteX2" fmla="*/ 7146578 w 7545746"/>
              <a:gd name="connsiteY2" fmla="*/ 532011 h 6957761"/>
              <a:gd name="connsiteX3" fmla="*/ 6826066 w 7545746"/>
              <a:gd name="connsiteY3" fmla="*/ 6315355 h 6957761"/>
              <a:gd name="connsiteX4" fmla="*/ 161316 w 7545746"/>
              <a:gd name="connsiteY4" fmla="*/ 6923383 h 6957761"/>
              <a:gd name="connsiteX0" fmla="*/ 420553 w 7545746"/>
              <a:gd name="connsiteY0" fmla="*/ 1564246 h 6957761"/>
              <a:gd name="connsiteX1" fmla="*/ 726924 w 7545746"/>
              <a:gd name="connsiteY1" fmla="*/ 376468 h 6957761"/>
              <a:gd name="connsiteX2" fmla="*/ 7146578 w 7545746"/>
              <a:gd name="connsiteY2" fmla="*/ 532011 h 6957761"/>
              <a:gd name="connsiteX3" fmla="*/ 6826066 w 7545746"/>
              <a:gd name="connsiteY3" fmla="*/ 6315355 h 6957761"/>
              <a:gd name="connsiteX4" fmla="*/ 161316 w 7545746"/>
              <a:gd name="connsiteY4" fmla="*/ 6923383 h 6957761"/>
              <a:gd name="connsiteX0" fmla="*/ 420553 w 7446143"/>
              <a:gd name="connsiteY0" fmla="*/ 1561212 h 6932057"/>
              <a:gd name="connsiteX1" fmla="*/ 726924 w 7446143"/>
              <a:gd name="connsiteY1" fmla="*/ 373434 h 6932057"/>
              <a:gd name="connsiteX2" fmla="*/ 7146578 w 7446143"/>
              <a:gd name="connsiteY2" fmla="*/ 528977 h 6932057"/>
              <a:gd name="connsiteX3" fmla="*/ 6401860 w 7446143"/>
              <a:gd name="connsiteY3" fmla="*/ 6269901 h 6932057"/>
              <a:gd name="connsiteX4" fmla="*/ 161316 w 7446143"/>
              <a:gd name="connsiteY4" fmla="*/ 6920349 h 6932057"/>
              <a:gd name="connsiteX0" fmla="*/ 471340 w 7496930"/>
              <a:gd name="connsiteY0" fmla="*/ 1561212 h 7401116"/>
              <a:gd name="connsiteX1" fmla="*/ 777711 w 7496930"/>
              <a:gd name="connsiteY1" fmla="*/ 373434 h 7401116"/>
              <a:gd name="connsiteX2" fmla="*/ 7197365 w 7496930"/>
              <a:gd name="connsiteY2" fmla="*/ 528977 h 7401116"/>
              <a:gd name="connsiteX3" fmla="*/ 6452647 w 7496930"/>
              <a:gd name="connsiteY3" fmla="*/ 6269901 h 7401116"/>
              <a:gd name="connsiteX4" fmla="*/ 0 w 7496930"/>
              <a:gd name="connsiteY4" fmla="*/ 7401116 h 7401116"/>
              <a:gd name="connsiteX0" fmla="*/ 471340 w 7520527"/>
              <a:gd name="connsiteY0" fmla="*/ 1561212 h 7401116"/>
              <a:gd name="connsiteX1" fmla="*/ 777711 w 7520527"/>
              <a:gd name="connsiteY1" fmla="*/ 373434 h 7401116"/>
              <a:gd name="connsiteX2" fmla="*/ 7197365 w 7520527"/>
              <a:gd name="connsiteY2" fmla="*/ 528977 h 7401116"/>
              <a:gd name="connsiteX3" fmla="*/ 6452647 w 7520527"/>
              <a:gd name="connsiteY3" fmla="*/ 6269901 h 7401116"/>
              <a:gd name="connsiteX4" fmla="*/ 0 w 7520527"/>
              <a:gd name="connsiteY4" fmla="*/ 7401116 h 7401116"/>
              <a:gd name="connsiteX0" fmla="*/ 471340 w 7605246"/>
              <a:gd name="connsiteY0" fmla="*/ 1561212 h 7401116"/>
              <a:gd name="connsiteX1" fmla="*/ 777711 w 7605246"/>
              <a:gd name="connsiteY1" fmla="*/ 373434 h 7401116"/>
              <a:gd name="connsiteX2" fmla="*/ 7197365 w 7605246"/>
              <a:gd name="connsiteY2" fmla="*/ 528977 h 7401116"/>
              <a:gd name="connsiteX3" fmla="*/ 6452647 w 7605246"/>
              <a:gd name="connsiteY3" fmla="*/ 6269901 h 7401116"/>
              <a:gd name="connsiteX4" fmla="*/ 0 w 7605246"/>
              <a:gd name="connsiteY4" fmla="*/ 7401116 h 7401116"/>
              <a:gd name="connsiteX0" fmla="*/ 471340 w 7605246"/>
              <a:gd name="connsiteY0" fmla="*/ 1561212 h 7401116"/>
              <a:gd name="connsiteX1" fmla="*/ 777711 w 7605246"/>
              <a:gd name="connsiteY1" fmla="*/ 373434 h 7401116"/>
              <a:gd name="connsiteX2" fmla="*/ 7197365 w 7605246"/>
              <a:gd name="connsiteY2" fmla="*/ 528977 h 7401116"/>
              <a:gd name="connsiteX3" fmla="*/ 6452647 w 7605246"/>
              <a:gd name="connsiteY3" fmla="*/ 6269901 h 7401116"/>
              <a:gd name="connsiteX4" fmla="*/ 0 w 7605246"/>
              <a:gd name="connsiteY4" fmla="*/ 7401116 h 7401116"/>
              <a:gd name="connsiteX0" fmla="*/ 471340 w 7605246"/>
              <a:gd name="connsiteY0" fmla="*/ 1561212 h 7511592"/>
              <a:gd name="connsiteX1" fmla="*/ 777711 w 7605246"/>
              <a:gd name="connsiteY1" fmla="*/ 373434 h 7511592"/>
              <a:gd name="connsiteX2" fmla="*/ 7197365 w 7605246"/>
              <a:gd name="connsiteY2" fmla="*/ 528977 h 7511592"/>
              <a:gd name="connsiteX3" fmla="*/ 6452647 w 7605246"/>
              <a:gd name="connsiteY3" fmla="*/ 6269901 h 7511592"/>
              <a:gd name="connsiteX4" fmla="*/ 0 w 7605246"/>
              <a:gd name="connsiteY4" fmla="*/ 7401116 h 751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246" h="7511592">
                <a:moveTo>
                  <a:pt x="471340" y="1561212"/>
                </a:moveTo>
                <a:cubicBezTo>
                  <a:pt x="64023" y="1053342"/>
                  <a:pt x="-343293" y="545473"/>
                  <a:pt x="777711" y="373434"/>
                </a:cubicBezTo>
                <a:cubicBezTo>
                  <a:pt x="1898715" y="201395"/>
                  <a:pt x="6251542" y="-453767"/>
                  <a:pt x="7197365" y="528977"/>
                </a:cubicBezTo>
                <a:cubicBezTo>
                  <a:pt x="8143188" y="1511721"/>
                  <a:pt x="7253926" y="3997256"/>
                  <a:pt x="6452647" y="6269901"/>
                </a:cubicBezTo>
                <a:cubicBezTo>
                  <a:pt x="5217736" y="8297450"/>
                  <a:pt x="1046375" y="7176444"/>
                  <a:pt x="0" y="740111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344ED6-C0DD-2003-D658-62F0A19866B2}"/>
              </a:ext>
            </a:extLst>
          </p:cNvPr>
          <p:cNvSpPr/>
          <p:nvPr userDrawn="1"/>
        </p:nvSpPr>
        <p:spPr>
          <a:xfrm>
            <a:off x="-3274844" y="1574529"/>
            <a:ext cx="8762037" cy="60976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787B2A0-05DF-6F25-2604-F20B0350BC2F}"/>
              </a:ext>
            </a:extLst>
          </p:cNvPr>
          <p:cNvSpPr/>
          <p:nvPr userDrawn="1"/>
        </p:nvSpPr>
        <p:spPr>
          <a:xfrm>
            <a:off x="9187984" y="-372579"/>
            <a:ext cx="4020531" cy="3152253"/>
          </a:xfrm>
          <a:custGeom>
            <a:avLst/>
            <a:gdLst>
              <a:gd name="connsiteX0" fmla="*/ 0 w 4020531"/>
              <a:gd name="connsiteY0" fmla="*/ 0 h 3152253"/>
              <a:gd name="connsiteX1" fmla="*/ 1054705 w 4020531"/>
              <a:gd name="connsiteY1" fmla="*/ 401562 h 3152253"/>
              <a:gd name="connsiteX2" fmla="*/ 3048000 w 4020531"/>
              <a:gd name="connsiteY2" fmla="*/ 1407885 h 3152253"/>
              <a:gd name="connsiteX3" fmla="*/ 3546324 w 4020531"/>
              <a:gd name="connsiteY3" fmla="*/ 3139923 h 3152253"/>
              <a:gd name="connsiteX4" fmla="*/ 4020457 w 4020531"/>
              <a:gd name="connsiteY4" fmla="*/ 449942 h 315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531" h="3152253">
                <a:moveTo>
                  <a:pt x="0" y="0"/>
                </a:moveTo>
                <a:cubicBezTo>
                  <a:pt x="273352" y="83457"/>
                  <a:pt x="546705" y="166915"/>
                  <a:pt x="1054705" y="401562"/>
                </a:cubicBezTo>
                <a:cubicBezTo>
                  <a:pt x="1562705" y="636209"/>
                  <a:pt x="2632730" y="951492"/>
                  <a:pt x="3048000" y="1407885"/>
                </a:cubicBezTo>
                <a:cubicBezTo>
                  <a:pt x="3463270" y="1864279"/>
                  <a:pt x="3384248" y="3299580"/>
                  <a:pt x="3546324" y="3139923"/>
                </a:cubicBezTo>
                <a:cubicBezTo>
                  <a:pt x="3708400" y="2980266"/>
                  <a:pt x="4026101" y="985358"/>
                  <a:pt x="4020457" y="44994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4D8BD-06E9-623F-F089-832AA1E2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4F19F3-D798-52F3-8110-3CFD19DFE0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8838" y="2489579"/>
            <a:ext cx="4744962" cy="35877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138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A54F14-A1FB-4128-E315-2E3D4B6B12A2}"/>
              </a:ext>
            </a:extLst>
          </p:cNvPr>
          <p:cNvSpPr/>
          <p:nvPr userDrawn="1"/>
        </p:nvSpPr>
        <p:spPr>
          <a:xfrm>
            <a:off x="2853629" y="2503598"/>
            <a:ext cx="16985530" cy="7223107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684B9D-79B6-551A-48D5-40D6D556E3F0}"/>
              </a:ext>
            </a:extLst>
          </p:cNvPr>
          <p:cNvSpPr/>
          <p:nvPr userDrawn="1"/>
        </p:nvSpPr>
        <p:spPr>
          <a:xfrm>
            <a:off x="3006029" y="2655998"/>
            <a:ext cx="16985530" cy="722310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2086BF-F9EB-6EB1-B953-78730DE88E05}"/>
              </a:ext>
            </a:extLst>
          </p:cNvPr>
          <p:cNvSpPr/>
          <p:nvPr userDrawn="1"/>
        </p:nvSpPr>
        <p:spPr>
          <a:xfrm>
            <a:off x="3344282" y="3139951"/>
            <a:ext cx="16985530" cy="58929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Graphic 10" descr="Oblong speech bubble">
            <a:extLst>
              <a:ext uri="{FF2B5EF4-FFF2-40B4-BE49-F238E27FC236}">
                <a16:creationId xmlns:a16="http://schemas.microsoft.com/office/drawing/2014/main" id="{DC0DDF1C-55E1-8A04-7755-C3A595A6C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35061" flipH="1">
            <a:off x="3598337" y="542042"/>
            <a:ext cx="3922965" cy="2238065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E5C5E64-E8FB-85D4-5FBC-F89D1D7B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667" y="4331292"/>
            <a:ext cx="6386741" cy="2450905"/>
          </a:xfrm>
        </p:spPr>
        <p:txBody>
          <a:bodyPr/>
          <a:lstStyle/>
          <a:p>
            <a:pPr marL="0" indent="0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Graphic 13" descr="Woman with hands together">
            <a:extLst>
              <a:ext uri="{FF2B5EF4-FFF2-40B4-BE49-F238E27FC236}">
                <a16:creationId xmlns:a16="http://schemas.microsoft.com/office/drawing/2014/main" id="{2098B306-7F4F-08F4-FC62-18E0A03E1D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52282" y="2689412"/>
            <a:ext cx="5399249" cy="4996320"/>
          </a:xfrm>
          <a:prstGeom prst="rect">
            <a:avLst/>
          </a:prstGeom>
        </p:spPr>
      </p:pic>
      <p:pic>
        <p:nvPicPr>
          <p:cNvPr id="15" name="Graphic 14" descr="Woman with curly hair">
            <a:extLst>
              <a:ext uri="{FF2B5EF4-FFF2-40B4-BE49-F238E27FC236}">
                <a16:creationId xmlns:a16="http://schemas.microsoft.com/office/drawing/2014/main" id="{48B8B1FD-E02F-2FE9-F2C2-8698D5487B9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76841">
            <a:off x="-576283" y="483804"/>
            <a:ext cx="4383331" cy="3008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74BE36-B113-D53A-7D4D-BCB2F7B132BE}"/>
              </a:ext>
            </a:extLst>
          </p:cNvPr>
          <p:cNvSpPr txBox="1"/>
          <p:nvPr userDrawn="1"/>
        </p:nvSpPr>
        <p:spPr>
          <a:xfrm>
            <a:off x="4861302" y="1216514"/>
            <a:ext cx="18804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Segoe Script" panose="030B0504020000000003" pitchFamily="66" charset="0"/>
                <a:ea typeface="STXingkai" panose="020B0503020204020204" pitchFamily="2" charset="-122"/>
              </a:rPr>
              <a:t>THANK YOU!</a:t>
            </a:r>
            <a:endParaRPr lang="en-CA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98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E2F2D2A-E9F2-B068-8187-4DE23262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B80811-BBBB-B3DB-28F1-164223935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951DD0-A0CA-C88E-F7A1-D18D449CF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AC552-C0D2-4DFD-9E19-EC40B4DED1B8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B06899-2A93-ACEE-3982-AB03FD5F3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844AE7-4DAD-B5FC-0C34-57532DF7D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BC4BC-B23D-483B-8909-6E4CA5BC1B67}" type="slidenum">
              <a:rPr lang="en-GB" smtClean="0"/>
              <a:t>‹N°›</a:t>
            </a:fld>
            <a:endParaRPr lang="en-GB"/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234373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5" r:id="rId4"/>
    <p:sldLayoutId id="2147483664" r:id="rId5"/>
    <p:sldLayoutId id="2147483654" r:id="rId6"/>
    <p:sldLayoutId id="2147483662" r:id="rId7"/>
    <p:sldLayoutId id="214748366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wchc.on.ca/" TargetMode="External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59.png"/><Relationship Id="rId7" Type="http://schemas.openxmlformats.org/officeDocument/2006/relationships/hyperlink" Target="https://regentparkchc.org/" TargetMode="External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1" Type="http://schemas.openxmlformats.org/officeDocument/2006/relationships/tags" Target="../tags/tag23.xml"/><Relationship Id="rId6" Type="http://schemas.openxmlformats.org/officeDocument/2006/relationships/hyperlink" Target="https://www.csctim.on.ca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lcnplc.ca/" TargetMode="External"/><Relationship Id="rId15" Type="http://schemas.openxmlformats.org/officeDocument/2006/relationships/image" Target="../media/image53.png"/><Relationship Id="rId10" Type="http://schemas.openxmlformats.org/officeDocument/2006/relationships/hyperlink" Target="https://minomshkiki.ca/" TargetMode="External"/><Relationship Id="rId19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hyperlink" Target="https://harrowfht.ca/" TargetMode="External"/><Relationship Id="rId14" Type="http://schemas.openxmlformats.org/officeDocument/2006/relationships/image" Target="../media/image52.svg"/><Relationship Id="rId22" Type="http://schemas.openxmlformats.org/officeDocument/2006/relationships/image" Target="../media/image6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11.xml"/><Relationship Id="rId7" Type="http://schemas.openxmlformats.org/officeDocument/2006/relationships/chart" Target="../charts/chart2.xml"/><Relationship Id="rId12" Type="http://schemas.openxmlformats.org/officeDocument/2006/relationships/image" Target="../media/image66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62.sv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chart" Target="../charts/chart3.xml"/><Relationship Id="rId4" Type="http://schemas.openxmlformats.org/officeDocument/2006/relationships/chart" Target="../charts/chart1.xml"/><Relationship Id="rId9" Type="http://schemas.openxmlformats.org/officeDocument/2006/relationships/image" Target="../media/image6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5" Type="http://schemas.openxmlformats.org/officeDocument/2006/relationships/image" Target="../media/image70.jpeg"/><Relationship Id="rId4" Type="http://schemas.openxmlformats.org/officeDocument/2006/relationships/image" Target="../media/image6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7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tags" Target="../tags/tag2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C3F38-BE09-7871-E7EA-C4D3367D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GB" b="1" dirty="0"/>
              <a:t>PRESENTATION TEMPLATE – HOW TO USE</a:t>
            </a:r>
            <a:br>
              <a:rPr lang="en-GB" dirty="0"/>
            </a:br>
            <a:r>
              <a:rPr lang="en-GB" sz="1000" dirty="0"/>
              <a:t> </a:t>
            </a:r>
            <a:br>
              <a:rPr lang="en-GB" dirty="0"/>
            </a:br>
            <a:r>
              <a:rPr lang="en-GB" i="1" dirty="0">
                <a:solidFill>
                  <a:srgbClr val="FF0000"/>
                </a:solidFill>
              </a:rPr>
              <a:t>THIS SLIDE IS TO BE DELETED ONCE YOUR PRESENTATION IS READY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842BE3-0F3C-0067-5D91-53A2878BA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5"/>
            <a:ext cx="10515600" cy="3919538"/>
          </a:xfrm>
        </p:spPr>
        <p:txBody>
          <a:bodyPr>
            <a:norm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template is for your organization: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dd your organization’s logo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emove anything you don’t want to include</a:t>
            </a: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or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edit content so that it suits your needs 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notes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at the bottom of the slide contain some key messages you could say, suggestions for some activities and ideas you can take or leave</a:t>
            </a:r>
            <a:endParaRPr lang="en-GB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88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0E6A7-D21D-E392-09C8-D57F9754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ZoneTexte 7">
            <a:extLst>
              <a:ext uri="{FF2B5EF4-FFF2-40B4-BE49-F238E27FC236}">
                <a16:creationId xmlns:a16="http://schemas.microsoft.com/office/drawing/2014/main" id="{D2524174-C55F-A085-64DF-9DF01272449A}"/>
              </a:ext>
            </a:extLst>
          </p:cNvPr>
          <p:cNvSpPr txBox="1"/>
          <p:nvPr/>
        </p:nvSpPr>
        <p:spPr>
          <a:xfrm>
            <a:off x="937289" y="1793683"/>
            <a:ext cx="2682672" cy="1520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rtlCol="0">
            <a:no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Tracking through a learning Health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Client 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Follow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Improvements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8C6EB6-C26C-4CB2-4440-0E383793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PRESCRIBING PATHWAY COMPONENTS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DDEA8D-6373-1545-4D45-47EFB94667EA}"/>
              </a:ext>
            </a:extLst>
          </p:cNvPr>
          <p:cNvSpPr txBox="1"/>
          <p:nvPr/>
        </p:nvSpPr>
        <p:spPr>
          <a:xfrm>
            <a:off x="855924" y="1270674"/>
            <a:ext cx="905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4/4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D58A79-C02C-E047-8F85-9F0558748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53" y="2455514"/>
            <a:ext cx="7594084" cy="3248529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55031B1-C2EA-1502-DC7C-BB72C8D1B5A9}"/>
              </a:ext>
            </a:extLst>
          </p:cNvPr>
          <p:cNvSpPr/>
          <p:nvPr/>
        </p:nvSpPr>
        <p:spPr>
          <a:xfrm>
            <a:off x="1611814" y="2398683"/>
            <a:ext cx="3817888" cy="1715736"/>
          </a:xfrm>
          <a:custGeom>
            <a:avLst/>
            <a:gdLst>
              <a:gd name="connsiteX0" fmla="*/ 3082413 w 3082413"/>
              <a:gd name="connsiteY0" fmla="*/ 39623 h 998268"/>
              <a:gd name="connsiteX1" fmla="*/ 1902542 w 3082413"/>
              <a:gd name="connsiteY1" fmla="*/ 113365 h 998268"/>
              <a:gd name="connsiteX2" fmla="*/ 0 w 3082413"/>
              <a:gd name="connsiteY2" fmla="*/ 998268 h 998268"/>
              <a:gd name="connsiteX0" fmla="*/ 3170078 w 3170078"/>
              <a:gd name="connsiteY0" fmla="*/ 61390 h 978080"/>
              <a:gd name="connsiteX1" fmla="*/ 1902542 w 3170078"/>
              <a:gd name="connsiteY1" fmla="*/ 93177 h 978080"/>
              <a:gd name="connsiteX2" fmla="*/ 0 w 3170078"/>
              <a:gd name="connsiteY2" fmla="*/ 978080 h 978080"/>
              <a:gd name="connsiteX0" fmla="*/ 3190553 w 3190553"/>
              <a:gd name="connsiteY0" fmla="*/ 6633 h 1182495"/>
              <a:gd name="connsiteX1" fmla="*/ 1902542 w 3190553"/>
              <a:gd name="connsiteY1" fmla="*/ 297592 h 1182495"/>
              <a:gd name="connsiteX2" fmla="*/ 0 w 3190553"/>
              <a:gd name="connsiteY2" fmla="*/ 1182495 h 1182495"/>
              <a:gd name="connsiteX0" fmla="*/ 3190553 w 3190553"/>
              <a:gd name="connsiteY0" fmla="*/ 0 h 1175862"/>
              <a:gd name="connsiteX1" fmla="*/ 1902542 w 3190553"/>
              <a:gd name="connsiteY1" fmla="*/ 290959 h 1175862"/>
              <a:gd name="connsiteX2" fmla="*/ 0 w 3190553"/>
              <a:gd name="connsiteY2" fmla="*/ 1175862 h 1175862"/>
              <a:gd name="connsiteX0" fmla="*/ 3190553 w 3190553"/>
              <a:gd name="connsiteY0" fmla="*/ 0 h 1219108"/>
              <a:gd name="connsiteX1" fmla="*/ 1230959 w 3190553"/>
              <a:gd name="connsiteY1" fmla="*/ 1188464 h 1219108"/>
              <a:gd name="connsiteX2" fmla="*/ 0 w 3190553"/>
              <a:gd name="connsiteY2" fmla="*/ 1175862 h 1219108"/>
              <a:gd name="connsiteX0" fmla="*/ 3190553 w 3190553"/>
              <a:gd name="connsiteY0" fmla="*/ 0 h 1318584"/>
              <a:gd name="connsiteX1" fmla="*/ 1230959 w 3190553"/>
              <a:gd name="connsiteY1" fmla="*/ 1188464 h 1318584"/>
              <a:gd name="connsiteX2" fmla="*/ 0 w 3190553"/>
              <a:gd name="connsiteY2" fmla="*/ 1175862 h 1318584"/>
              <a:gd name="connsiteX0" fmla="*/ 3190553 w 3190553"/>
              <a:gd name="connsiteY0" fmla="*/ 0 h 1277194"/>
              <a:gd name="connsiteX1" fmla="*/ 1230959 w 3190553"/>
              <a:gd name="connsiteY1" fmla="*/ 1188464 h 1277194"/>
              <a:gd name="connsiteX2" fmla="*/ 0 w 3190553"/>
              <a:gd name="connsiteY2" fmla="*/ 1175862 h 1277194"/>
              <a:gd name="connsiteX0" fmla="*/ 3178268 w 3178268"/>
              <a:gd name="connsiteY0" fmla="*/ 0 h 1176405"/>
              <a:gd name="connsiteX1" fmla="*/ 1230959 w 3178268"/>
              <a:gd name="connsiteY1" fmla="*/ 1087675 h 1176405"/>
              <a:gd name="connsiteX2" fmla="*/ 0 w 3178268"/>
              <a:gd name="connsiteY2" fmla="*/ 1075073 h 1176405"/>
              <a:gd name="connsiteX0" fmla="*/ 3178268 w 3178268"/>
              <a:gd name="connsiteY0" fmla="*/ 0 h 1176405"/>
              <a:gd name="connsiteX1" fmla="*/ 1230959 w 3178268"/>
              <a:gd name="connsiteY1" fmla="*/ 1087675 h 1176405"/>
              <a:gd name="connsiteX2" fmla="*/ 0 w 3178268"/>
              <a:gd name="connsiteY2" fmla="*/ 1075073 h 1176405"/>
              <a:gd name="connsiteX0" fmla="*/ 3231503 w 3231503"/>
              <a:gd name="connsiteY0" fmla="*/ 0 h 1684217"/>
              <a:gd name="connsiteX1" fmla="*/ 1284194 w 3231503"/>
              <a:gd name="connsiteY1" fmla="*/ 1087675 h 1684217"/>
              <a:gd name="connsiteX2" fmla="*/ 0 w 3231503"/>
              <a:gd name="connsiteY2" fmla="*/ 1675009 h 1684217"/>
              <a:gd name="connsiteX0" fmla="*/ 3231503 w 3231503"/>
              <a:gd name="connsiteY0" fmla="*/ 0 h 1707119"/>
              <a:gd name="connsiteX1" fmla="*/ 1431615 w 3231503"/>
              <a:gd name="connsiteY1" fmla="*/ 1510029 h 1707119"/>
              <a:gd name="connsiteX2" fmla="*/ 0 w 3231503"/>
              <a:gd name="connsiteY2" fmla="*/ 1675009 h 1707119"/>
              <a:gd name="connsiteX0" fmla="*/ 3231503 w 3231503"/>
              <a:gd name="connsiteY0" fmla="*/ 0 h 1707119"/>
              <a:gd name="connsiteX1" fmla="*/ 1431615 w 3231503"/>
              <a:gd name="connsiteY1" fmla="*/ 1510029 h 1707119"/>
              <a:gd name="connsiteX2" fmla="*/ 0 w 3231503"/>
              <a:gd name="connsiteY2" fmla="*/ 1675009 h 1707119"/>
              <a:gd name="connsiteX0" fmla="*/ 3231503 w 3231503"/>
              <a:gd name="connsiteY0" fmla="*/ 0 h 1701967"/>
              <a:gd name="connsiteX1" fmla="*/ 1431615 w 3231503"/>
              <a:gd name="connsiteY1" fmla="*/ 1510029 h 1701967"/>
              <a:gd name="connsiteX2" fmla="*/ 0 w 3231503"/>
              <a:gd name="connsiteY2" fmla="*/ 1675009 h 1701967"/>
              <a:gd name="connsiteX0" fmla="*/ 3231503 w 3231503"/>
              <a:gd name="connsiteY0" fmla="*/ 0 h 1697315"/>
              <a:gd name="connsiteX1" fmla="*/ 1407045 w 3231503"/>
              <a:gd name="connsiteY1" fmla="*/ 1466833 h 1697315"/>
              <a:gd name="connsiteX2" fmla="*/ 0 w 3231503"/>
              <a:gd name="connsiteY2" fmla="*/ 1675009 h 1697315"/>
              <a:gd name="connsiteX0" fmla="*/ 3231503 w 3231503"/>
              <a:gd name="connsiteY0" fmla="*/ 0 h 1702044"/>
              <a:gd name="connsiteX1" fmla="*/ 1407045 w 3231503"/>
              <a:gd name="connsiteY1" fmla="*/ 1466833 h 1702044"/>
              <a:gd name="connsiteX2" fmla="*/ 0 w 3231503"/>
              <a:gd name="connsiteY2" fmla="*/ 1675009 h 170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503" h="1702044">
                <a:moveTo>
                  <a:pt x="3231503" y="0"/>
                </a:moveTo>
                <a:cubicBezTo>
                  <a:pt x="2648640" y="499326"/>
                  <a:pt x="1802025" y="1254264"/>
                  <a:pt x="1407045" y="1466833"/>
                </a:cubicBezTo>
                <a:cubicBezTo>
                  <a:pt x="1134914" y="1636206"/>
                  <a:pt x="342232" y="1758797"/>
                  <a:pt x="0" y="1675009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48FFE5C-A86C-CBC4-D5C4-0B346AC5B310}"/>
              </a:ext>
            </a:extLst>
          </p:cNvPr>
          <p:cNvSpPr/>
          <p:nvPr/>
        </p:nvSpPr>
        <p:spPr>
          <a:xfrm>
            <a:off x="1033323" y="4181492"/>
            <a:ext cx="4944081" cy="1923730"/>
          </a:xfrm>
          <a:custGeom>
            <a:avLst/>
            <a:gdLst>
              <a:gd name="connsiteX0" fmla="*/ 4026310 w 4026310"/>
              <a:gd name="connsiteY0" fmla="*/ 1076633 h 1557962"/>
              <a:gd name="connsiteX1" fmla="*/ 1725561 w 4026310"/>
              <a:gd name="connsiteY1" fmla="*/ 1504336 h 1557962"/>
              <a:gd name="connsiteX2" fmla="*/ 0 w 4026310"/>
              <a:gd name="connsiteY2" fmla="*/ 0 h 1557962"/>
              <a:gd name="connsiteX0" fmla="*/ 4220692 w 4220692"/>
              <a:gd name="connsiteY0" fmla="*/ 1076633 h 1557962"/>
              <a:gd name="connsiteX1" fmla="*/ 1725561 w 4220692"/>
              <a:gd name="connsiteY1" fmla="*/ 1504336 h 1557962"/>
              <a:gd name="connsiteX2" fmla="*/ 0 w 4220692"/>
              <a:gd name="connsiteY2" fmla="*/ 0 h 1557962"/>
              <a:gd name="connsiteX0" fmla="*/ 4216499 w 4216499"/>
              <a:gd name="connsiteY0" fmla="*/ 1171124 h 1570692"/>
              <a:gd name="connsiteX1" fmla="*/ 1725561 w 4216499"/>
              <a:gd name="connsiteY1" fmla="*/ 1504336 h 1570692"/>
              <a:gd name="connsiteX2" fmla="*/ 0 w 4216499"/>
              <a:gd name="connsiteY2" fmla="*/ 0 h 1570692"/>
              <a:gd name="connsiteX0" fmla="*/ 4216499 w 4216499"/>
              <a:gd name="connsiteY0" fmla="*/ 1171124 h 1474913"/>
              <a:gd name="connsiteX1" fmla="*/ 1788457 w 4216499"/>
              <a:gd name="connsiteY1" fmla="*/ 1382286 h 1474913"/>
              <a:gd name="connsiteX2" fmla="*/ 0 w 4216499"/>
              <a:gd name="connsiteY2" fmla="*/ 0 h 1474913"/>
              <a:gd name="connsiteX0" fmla="*/ 4266601 w 4266601"/>
              <a:gd name="connsiteY0" fmla="*/ 1261677 h 1565466"/>
              <a:gd name="connsiteX1" fmla="*/ 1838559 w 4266601"/>
              <a:gd name="connsiteY1" fmla="*/ 1472839 h 1565466"/>
              <a:gd name="connsiteX2" fmla="*/ 0 w 4266601"/>
              <a:gd name="connsiteY2" fmla="*/ 0 h 156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6601" h="1565466">
                <a:moveTo>
                  <a:pt x="4266601" y="1261677"/>
                </a:moveTo>
                <a:cubicBezTo>
                  <a:pt x="3451752" y="1565248"/>
                  <a:pt x="2509611" y="1652278"/>
                  <a:pt x="1838559" y="1472839"/>
                </a:cubicBezTo>
                <a:cubicBezTo>
                  <a:pt x="1167507" y="1293400"/>
                  <a:pt x="527254" y="662448"/>
                  <a:pt x="0" y="0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C8117A-07E9-5AA4-ED4D-F89C7AA9B482}"/>
              </a:ext>
            </a:extLst>
          </p:cNvPr>
          <p:cNvSpPr/>
          <p:nvPr/>
        </p:nvSpPr>
        <p:spPr>
          <a:xfrm>
            <a:off x="1342104" y="4188543"/>
            <a:ext cx="2356124" cy="1545494"/>
          </a:xfrm>
          <a:custGeom>
            <a:avLst/>
            <a:gdLst>
              <a:gd name="connsiteX0" fmla="*/ 1873045 w 1873045"/>
              <a:gd name="connsiteY0" fmla="*/ 1666568 h 1666568"/>
              <a:gd name="connsiteX1" fmla="*/ 1002890 w 1873045"/>
              <a:gd name="connsiteY1" fmla="*/ 1179871 h 1666568"/>
              <a:gd name="connsiteX2" fmla="*/ 0 w 1873045"/>
              <a:gd name="connsiteY2" fmla="*/ 0 h 1666568"/>
              <a:gd name="connsiteX0" fmla="*/ 2287113 w 2287113"/>
              <a:gd name="connsiteY0" fmla="*/ 1695276 h 1695276"/>
              <a:gd name="connsiteX1" fmla="*/ 1002890 w 2287113"/>
              <a:gd name="connsiteY1" fmla="*/ 1179871 h 1695276"/>
              <a:gd name="connsiteX2" fmla="*/ 0 w 2287113"/>
              <a:gd name="connsiteY2" fmla="*/ 0 h 1695276"/>
              <a:gd name="connsiteX0" fmla="*/ 2356124 w 2356124"/>
              <a:gd name="connsiteY0" fmla="*/ 1714415 h 1714415"/>
              <a:gd name="connsiteX1" fmla="*/ 1002890 w 2356124"/>
              <a:gd name="connsiteY1" fmla="*/ 1179871 h 1714415"/>
              <a:gd name="connsiteX2" fmla="*/ 0 w 2356124"/>
              <a:gd name="connsiteY2" fmla="*/ 0 h 1714415"/>
              <a:gd name="connsiteX0" fmla="*/ 2356124 w 2356124"/>
              <a:gd name="connsiteY0" fmla="*/ 1714415 h 1714415"/>
              <a:gd name="connsiteX1" fmla="*/ 925480 w 2356124"/>
              <a:gd name="connsiteY1" fmla="*/ 1029598 h 1714415"/>
              <a:gd name="connsiteX2" fmla="*/ 0 w 2356124"/>
              <a:gd name="connsiteY2" fmla="*/ 0 h 1714415"/>
              <a:gd name="connsiteX0" fmla="*/ 2356124 w 2356124"/>
              <a:gd name="connsiteY0" fmla="*/ 1714415 h 1714415"/>
              <a:gd name="connsiteX1" fmla="*/ 925480 w 2356124"/>
              <a:gd name="connsiteY1" fmla="*/ 1029598 h 1714415"/>
              <a:gd name="connsiteX2" fmla="*/ 0 w 2356124"/>
              <a:gd name="connsiteY2" fmla="*/ 0 h 1714415"/>
              <a:gd name="connsiteX0" fmla="*/ 2356124 w 2356124"/>
              <a:gd name="connsiteY0" fmla="*/ 1714415 h 1714415"/>
              <a:gd name="connsiteX1" fmla="*/ 925480 w 2356124"/>
              <a:gd name="connsiteY1" fmla="*/ 1029598 h 1714415"/>
              <a:gd name="connsiteX2" fmla="*/ 0 w 2356124"/>
              <a:gd name="connsiteY2" fmla="*/ 0 h 1714415"/>
              <a:gd name="connsiteX0" fmla="*/ 2356124 w 2356124"/>
              <a:gd name="connsiteY0" fmla="*/ 1714415 h 1714415"/>
              <a:gd name="connsiteX1" fmla="*/ 925480 w 2356124"/>
              <a:gd name="connsiteY1" fmla="*/ 1029598 h 1714415"/>
              <a:gd name="connsiteX2" fmla="*/ 0 w 2356124"/>
              <a:gd name="connsiteY2" fmla="*/ 0 h 1714415"/>
              <a:gd name="connsiteX0" fmla="*/ 2356124 w 2356124"/>
              <a:gd name="connsiteY0" fmla="*/ 1714415 h 1714415"/>
              <a:gd name="connsiteX1" fmla="*/ 925480 w 2356124"/>
              <a:gd name="connsiteY1" fmla="*/ 1029598 h 1714415"/>
              <a:gd name="connsiteX2" fmla="*/ 0 w 2356124"/>
              <a:gd name="connsiteY2" fmla="*/ 0 h 1714415"/>
              <a:gd name="connsiteX0" fmla="*/ 2356124 w 2356124"/>
              <a:gd name="connsiteY0" fmla="*/ 1714415 h 1714415"/>
              <a:gd name="connsiteX1" fmla="*/ 925480 w 2356124"/>
              <a:gd name="connsiteY1" fmla="*/ 1029598 h 1714415"/>
              <a:gd name="connsiteX2" fmla="*/ 0 w 2356124"/>
              <a:gd name="connsiteY2" fmla="*/ 0 h 1714415"/>
              <a:gd name="connsiteX0" fmla="*/ 2356124 w 2356124"/>
              <a:gd name="connsiteY0" fmla="*/ 1714415 h 1714415"/>
              <a:gd name="connsiteX1" fmla="*/ 925480 w 2356124"/>
              <a:gd name="connsiteY1" fmla="*/ 1029598 h 1714415"/>
              <a:gd name="connsiteX2" fmla="*/ 0 w 2356124"/>
              <a:gd name="connsiteY2" fmla="*/ 0 h 171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124" h="1714415">
                <a:moveTo>
                  <a:pt x="2356124" y="1714415"/>
                </a:moveTo>
                <a:cubicBezTo>
                  <a:pt x="1622351" y="1545543"/>
                  <a:pt x="1324739" y="1344926"/>
                  <a:pt x="925480" y="1029598"/>
                </a:cubicBezTo>
                <a:cubicBezTo>
                  <a:pt x="613306" y="751837"/>
                  <a:pt x="345358" y="451055"/>
                  <a:pt x="0" y="0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4E524266-DE16-99F4-1FF7-DE13E42C3D7A}"/>
              </a:ext>
            </a:extLst>
          </p:cNvPr>
          <p:cNvSpPr/>
          <p:nvPr/>
        </p:nvSpPr>
        <p:spPr>
          <a:xfrm>
            <a:off x="5420026" y="2176099"/>
            <a:ext cx="1300926" cy="38913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0" rtlCol="0" anchor="ctr"/>
          <a:lstStyle/>
          <a:p>
            <a:pPr algn="ctr">
              <a:lnSpc>
                <a:spcPct val="80000"/>
              </a:lnSpc>
            </a:pPr>
            <a:r>
              <a:rPr lang="en-CA" sz="1200" b="0" i="0" dirty="0">
                <a:solidFill>
                  <a:srgbClr val="444746"/>
                </a:solidFill>
                <a:effectLst/>
                <a:latin typeface="Google Sans"/>
              </a:rPr>
              <a:t>Document in EMR</a:t>
            </a:r>
            <a:endParaRPr lang="en-CA" sz="1200" dirty="0">
              <a:solidFill>
                <a:schemeClr val="tx2"/>
              </a:solidFill>
            </a:endParaRP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AB3EF2E2-00D2-129E-E503-4937D464B85B}"/>
              </a:ext>
            </a:extLst>
          </p:cNvPr>
          <p:cNvSpPr/>
          <p:nvPr/>
        </p:nvSpPr>
        <p:spPr>
          <a:xfrm>
            <a:off x="5977404" y="5494089"/>
            <a:ext cx="1300926" cy="38913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0" rtlCol="0" anchor="ctr"/>
          <a:lstStyle/>
          <a:p>
            <a:pPr algn="ctr">
              <a:lnSpc>
                <a:spcPct val="80000"/>
              </a:lnSpc>
            </a:pPr>
            <a:r>
              <a:rPr lang="en-CA" sz="1200" b="0" i="0" dirty="0">
                <a:solidFill>
                  <a:srgbClr val="444746"/>
                </a:solidFill>
                <a:effectLst/>
                <a:latin typeface="Google Sans"/>
              </a:rPr>
              <a:t>Document in EMR</a:t>
            </a:r>
            <a:endParaRPr lang="en-CA" sz="1200" dirty="0">
              <a:solidFill>
                <a:schemeClr val="tx2"/>
              </a:solidFill>
            </a:endParaRP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1ED8322-6B01-749E-CF6D-E39E73B634E7}"/>
              </a:ext>
            </a:extLst>
          </p:cNvPr>
          <p:cNvSpPr/>
          <p:nvPr/>
        </p:nvSpPr>
        <p:spPr>
          <a:xfrm>
            <a:off x="3684304" y="5494089"/>
            <a:ext cx="1300926" cy="38913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0" rtlCol="0" anchor="ctr"/>
          <a:lstStyle/>
          <a:p>
            <a:pPr algn="ctr">
              <a:lnSpc>
                <a:spcPct val="80000"/>
              </a:lnSpc>
            </a:pPr>
            <a:r>
              <a:rPr lang="en-CA" sz="1200" b="0" i="0" dirty="0">
                <a:solidFill>
                  <a:srgbClr val="444746"/>
                </a:solidFill>
                <a:effectLst/>
                <a:latin typeface="Google Sans"/>
              </a:rPr>
              <a:t>Document in EMR</a:t>
            </a:r>
            <a:endParaRPr lang="en-CA" sz="1200" dirty="0">
              <a:solidFill>
                <a:schemeClr val="tx2"/>
              </a:solidFill>
            </a:endParaRPr>
          </a:p>
        </p:txBody>
      </p:sp>
      <p:pic>
        <p:nvPicPr>
          <p:cNvPr id="42" name="Graphic 41" descr="Server with solid fill">
            <a:extLst>
              <a:ext uri="{FF2B5EF4-FFF2-40B4-BE49-F238E27FC236}">
                <a16:creationId xmlns:a16="http://schemas.microsoft.com/office/drawing/2014/main" id="{71228C24-AD59-CEFA-4D39-061D221C9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879" y="3126712"/>
            <a:ext cx="1061830" cy="10618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8276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8F531B-0B67-EAD1-C731-8336A5DE6E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" b="-537"/>
          <a:stretch/>
        </p:blipFill>
        <p:spPr>
          <a:xfrm>
            <a:off x="1628285" y="1338021"/>
            <a:ext cx="5149639" cy="56121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72F6A59-704C-E0C0-FC3D-C239D16A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516140"/>
                </a:solidFill>
                <a:effectLst/>
              </a:rPr>
              <a:t>SP WORKS IN MANY SETTINGS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554DE-21ED-F295-DB9C-2D6DF69FFDD7}"/>
              </a:ext>
            </a:extLst>
          </p:cNvPr>
          <p:cNvSpPr/>
          <p:nvPr/>
        </p:nvSpPr>
        <p:spPr>
          <a:xfrm>
            <a:off x="8022956" y="1338021"/>
            <a:ext cx="4030258" cy="543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fr-CA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Lakeshore</a:t>
            </a:r>
            <a:r>
              <a:rPr lang="fr-CA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Community Nurse </a:t>
            </a:r>
            <a:r>
              <a:rPr lang="fr-CA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Practitioner</a:t>
            </a:r>
            <a:r>
              <a:rPr lang="fr-CA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Led</a:t>
            </a:r>
            <a:r>
              <a:rPr lang="fr-CA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Clinic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https://lcnplc.ca/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Located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smalltown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Nurse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Practioners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are the lead providers of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primary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care. 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fr-CA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Centre de santé communautaire in </a:t>
            </a:r>
            <a:r>
              <a:rPr lang="fr-CA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Temiskaming</a:t>
            </a:r>
            <a:r>
              <a:rPr lang="fr-CA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https://www.csctim.on.ca/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covers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huge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rural area, no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link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worker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fr-CA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Regent Park CHC 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https://regentparkchc.org/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(serve a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urban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population,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low-barrier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model of services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including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ground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floor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Consumption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&amp;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Treatment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Services &amp;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Harm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Reduction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space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fr-CA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Somerset West CHC 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https://www.swchc.on.ca/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Black-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focused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social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prescribing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urban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setting, on-site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community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programs and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many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resources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CA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available</a:t>
            </a:r>
            <a:r>
              <a:rPr lang="fr-CA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Harrow Health Centre Family Health Team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https://harrowfht.ca/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Small, rural, farming community.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Mino </a:t>
            </a:r>
            <a:r>
              <a:rPr lang="en-GB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M’shki</a:t>
            </a:r>
            <a:r>
              <a: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-ki Indigenous Health Team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https://minomshkiki.ca/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providing culturally meaningful services and programs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6D2E58-DE48-7D1B-3AAF-87A69DDAD4A7}"/>
              </a:ext>
            </a:extLst>
          </p:cNvPr>
          <p:cNvGrpSpPr/>
          <p:nvPr/>
        </p:nvGrpSpPr>
        <p:grpSpPr>
          <a:xfrm>
            <a:off x="4438588" y="5810440"/>
            <a:ext cx="849823" cy="751668"/>
            <a:chOff x="4683070" y="4953000"/>
            <a:chExt cx="849823" cy="751668"/>
          </a:xfrm>
        </p:grpSpPr>
        <p:pic>
          <p:nvPicPr>
            <p:cNvPr id="8" name="Graphic 7" descr="Marker with solid fill">
              <a:extLst>
                <a:ext uri="{FF2B5EF4-FFF2-40B4-BE49-F238E27FC236}">
                  <a16:creationId xmlns:a16="http://schemas.microsoft.com/office/drawing/2014/main" id="{91EDF95A-9BD2-0ED1-43ED-EE474E05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2852C6-17EB-B1CB-587F-8822A373327D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229300-9003-C934-DEBA-9B073703E03F}"/>
              </a:ext>
            </a:extLst>
          </p:cNvPr>
          <p:cNvGrpSpPr/>
          <p:nvPr/>
        </p:nvGrpSpPr>
        <p:grpSpPr>
          <a:xfrm>
            <a:off x="7738819" y="1338021"/>
            <a:ext cx="849823" cy="751668"/>
            <a:chOff x="4683070" y="4953000"/>
            <a:chExt cx="849823" cy="751668"/>
          </a:xfrm>
        </p:grpSpPr>
        <p:pic>
          <p:nvPicPr>
            <p:cNvPr id="12" name="Graphic 11" descr="Marker with solid fill">
              <a:extLst>
                <a:ext uri="{FF2B5EF4-FFF2-40B4-BE49-F238E27FC236}">
                  <a16:creationId xmlns:a16="http://schemas.microsoft.com/office/drawing/2014/main" id="{36460533-35BB-823D-9913-25050194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42C1AE-64C4-0053-3ADD-D07F2C5ABB7B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FDAA9A-3596-B160-D009-DA1B6AD77F3B}"/>
              </a:ext>
            </a:extLst>
          </p:cNvPr>
          <p:cNvGrpSpPr/>
          <p:nvPr/>
        </p:nvGrpSpPr>
        <p:grpSpPr>
          <a:xfrm>
            <a:off x="7734943" y="2471560"/>
            <a:ext cx="849823" cy="751668"/>
            <a:chOff x="4683070" y="4953000"/>
            <a:chExt cx="849823" cy="751668"/>
          </a:xfrm>
        </p:grpSpPr>
        <p:pic>
          <p:nvPicPr>
            <p:cNvPr id="15" name="Graphic 14" descr="Marker with solid fill">
              <a:extLst>
                <a:ext uri="{FF2B5EF4-FFF2-40B4-BE49-F238E27FC236}">
                  <a16:creationId xmlns:a16="http://schemas.microsoft.com/office/drawing/2014/main" id="{16289C1F-0B32-8843-8E5D-C26C89E7E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2E6E194-C75C-2A7E-764A-D78698D89D95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C74EFD-F6AF-3A11-9CD2-A59FC98849AD}"/>
              </a:ext>
            </a:extLst>
          </p:cNvPr>
          <p:cNvGrpSpPr/>
          <p:nvPr/>
        </p:nvGrpSpPr>
        <p:grpSpPr>
          <a:xfrm>
            <a:off x="7734943" y="3178128"/>
            <a:ext cx="849823" cy="751668"/>
            <a:chOff x="4683070" y="4953000"/>
            <a:chExt cx="849823" cy="751668"/>
          </a:xfrm>
        </p:grpSpPr>
        <p:pic>
          <p:nvPicPr>
            <p:cNvPr id="18" name="Graphic 17" descr="Marker with solid fill">
              <a:extLst>
                <a:ext uri="{FF2B5EF4-FFF2-40B4-BE49-F238E27FC236}">
                  <a16:creationId xmlns:a16="http://schemas.microsoft.com/office/drawing/2014/main" id="{365E804C-C5A9-DB39-BA5C-6B2389B25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1C0CEB-B7B9-3D44-59C1-D15D6203DC2A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FCE2E6-7C29-F3F0-2470-2B276B54199A}"/>
              </a:ext>
            </a:extLst>
          </p:cNvPr>
          <p:cNvGrpSpPr/>
          <p:nvPr/>
        </p:nvGrpSpPr>
        <p:grpSpPr>
          <a:xfrm>
            <a:off x="7773689" y="4088806"/>
            <a:ext cx="849823" cy="751668"/>
            <a:chOff x="4683070" y="4953000"/>
            <a:chExt cx="849823" cy="751668"/>
          </a:xfrm>
        </p:grpSpPr>
        <p:pic>
          <p:nvPicPr>
            <p:cNvPr id="21" name="Graphic 20" descr="Marker with solid fill">
              <a:extLst>
                <a:ext uri="{FF2B5EF4-FFF2-40B4-BE49-F238E27FC236}">
                  <a16:creationId xmlns:a16="http://schemas.microsoft.com/office/drawing/2014/main" id="{9FB82A8F-5B03-B462-CBD9-1C1698222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AC1745-1AD0-041A-4E54-88E0ACFEF009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CD1529-6307-2262-4985-C3463359B644}"/>
              </a:ext>
            </a:extLst>
          </p:cNvPr>
          <p:cNvGrpSpPr/>
          <p:nvPr/>
        </p:nvGrpSpPr>
        <p:grpSpPr>
          <a:xfrm>
            <a:off x="7773689" y="4967393"/>
            <a:ext cx="849823" cy="751668"/>
            <a:chOff x="4683070" y="4953000"/>
            <a:chExt cx="849823" cy="751668"/>
          </a:xfrm>
        </p:grpSpPr>
        <p:pic>
          <p:nvPicPr>
            <p:cNvPr id="24" name="Graphic 23" descr="Marker with solid fill">
              <a:extLst>
                <a:ext uri="{FF2B5EF4-FFF2-40B4-BE49-F238E27FC236}">
                  <a16:creationId xmlns:a16="http://schemas.microsoft.com/office/drawing/2014/main" id="{0194930C-5663-4FF5-3E27-F40C0883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B7FC2E-9629-A78F-34EA-2888CF82BC92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15AB7-8C09-3D53-05DF-D627AF51B0EF}"/>
              </a:ext>
            </a:extLst>
          </p:cNvPr>
          <p:cNvGrpSpPr/>
          <p:nvPr/>
        </p:nvGrpSpPr>
        <p:grpSpPr>
          <a:xfrm>
            <a:off x="5077798" y="3821783"/>
            <a:ext cx="849823" cy="751668"/>
            <a:chOff x="4683070" y="4953000"/>
            <a:chExt cx="849823" cy="751668"/>
          </a:xfrm>
        </p:grpSpPr>
        <p:pic>
          <p:nvPicPr>
            <p:cNvPr id="27" name="Graphic 26" descr="Marker with solid fill">
              <a:extLst>
                <a:ext uri="{FF2B5EF4-FFF2-40B4-BE49-F238E27FC236}">
                  <a16:creationId xmlns:a16="http://schemas.microsoft.com/office/drawing/2014/main" id="{BB697194-DAB1-E91F-B31D-1F696D381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CCEBA4F-6127-9A4F-C3A8-33FDDD5B3731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5900AF-825C-B462-CD19-7F6A43D928C2}"/>
              </a:ext>
            </a:extLst>
          </p:cNvPr>
          <p:cNvGrpSpPr/>
          <p:nvPr/>
        </p:nvGrpSpPr>
        <p:grpSpPr>
          <a:xfrm>
            <a:off x="5015898" y="4039405"/>
            <a:ext cx="849823" cy="751668"/>
            <a:chOff x="4683070" y="4953000"/>
            <a:chExt cx="849823" cy="751668"/>
          </a:xfrm>
        </p:grpSpPr>
        <p:pic>
          <p:nvPicPr>
            <p:cNvPr id="30" name="Graphic 29" descr="Marker with solid fill">
              <a:extLst>
                <a:ext uri="{FF2B5EF4-FFF2-40B4-BE49-F238E27FC236}">
                  <a16:creationId xmlns:a16="http://schemas.microsoft.com/office/drawing/2014/main" id="{DEB134F3-07A7-4E10-A7D5-49467E5C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A370AF6-7A6B-99E7-A06F-0DF84BE68F0A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CC6E84BC-1E1C-5411-9FC7-480AF836EE27}"/>
              </a:ext>
            </a:extLst>
          </p:cNvPr>
          <p:cNvGrpSpPr/>
          <p:nvPr/>
        </p:nvGrpSpPr>
        <p:grpSpPr>
          <a:xfrm>
            <a:off x="5414148" y="5375196"/>
            <a:ext cx="849823" cy="751668"/>
            <a:chOff x="4683070" y="4953000"/>
            <a:chExt cx="849823" cy="751668"/>
          </a:xfrm>
        </p:grpSpPr>
        <p:pic>
          <p:nvPicPr>
            <p:cNvPr id="7" name="Graphic 17" descr="Marker with solid fill">
              <a:extLst>
                <a:ext uri="{FF2B5EF4-FFF2-40B4-BE49-F238E27FC236}">
                  <a16:creationId xmlns:a16="http://schemas.microsoft.com/office/drawing/2014/main" id="{9DE156E6-3EF4-6966-2513-573CEFB3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D18496CB-5363-EB0E-A797-FD6D12DD13F2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3" name="Group 19">
            <a:extLst>
              <a:ext uri="{FF2B5EF4-FFF2-40B4-BE49-F238E27FC236}">
                <a16:creationId xmlns:a16="http://schemas.microsoft.com/office/drawing/2014/main" id="{074A1835-7005-888E-3FA1-29E5968E932A}"/>
              </a:ext>
            </a:extLst>
          </p:cNvPr>
          <p:cNvGrpSpPr/>
          <p:nvPr/>
        </p:nvGrpSpPr>
        <p:grpSpPr>
          <a:xfrm>
            <a:off x="6053643" y="4926339"/>
            <a:ext cx="849823" cy="751668"/>
            <a:chOff x="4683070" y="4953000"/>
            <a:chExt cx="849823" cy="751668"/>
          </a:xfrm>
        </p:grpSpPr>
        <p:pic>
          <p:nvPicPr>
            <p:cNvPr id="34" name="Graphic 20" descr="Marker with solid fill">
              <a:extLst>
                <a:ext uri="{FF2B5EF4-FFF2-40B4-BE49-F238E27FC236}">
                  <a16:creationId xmlns:a16="http://schemas.microsoft.com/office/drawing/2014/main" id="{74DB0783-A699-8634-CA33-7B13A76B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0A0D5EC2-1D0B-4FCA-95D6-3525265BE0F5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6" name="Group 22">
            <a:extLst>
              <a:ext uri="{FF2B5EF4-FFF2-40B4-BE49-F238E27FC236}">
                <a16:creationId xmlns:a16="http://schemas.microsoft.com/office/drawing/2014/main" id="{5E812349-467B-B19F-5082-BB76F8A31A65}"/>
              </a:ext>
            </a:extLst>
          </p:cNvPr>
          <p:cNvGrpSpPr/>
          <p:nvPr/>
        </p:nvGrpSpPr>
        <p:grpSpPr>
          <a:xfrm>
            <a:off x="4231187" y="6042094"/>
            <a:ext cx="849823" cy="751668"/>
            <a:chOff x="4683070" y="4953000"/>
            <a:chExt cx="849823" cy="751668"/>
          </a:xfrm>
        </p:grpSpPr>
        <p:pic>
          <p:nvPicPr>
            <p:cNvPr id="37" name="Graphic 23" descr="Marker with solid fill">
              <a:extLst>
                <a:ext uri="{FF2B5EF4-FFF2-40B4-BE49-F238E27FC236}">
                  <a16:creationId xmlns:a16="http://schemas.microsoft.com/office/drawing/2014/main" id="{89B1E7C9-4113-19A3-3900-0854D2300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38" name="Oval 24">
              <a:extLst>
                <a:ext uri="{FF2B5EF4-FFF2-40B4-BE49-F238E27FC236}">
                  <a16:creationId xmlns:a16="http://schemas.microsoft.com/office/drawing/2014/main" id="{B43BCC26-0A2B-D5B6-5386-08357E6A4D8B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9" name="Group 25">
            <a:extLst>
              <a:ext uri="{FF2B5EF4-FFF2-40B4-BE49-F238E27FC236}">
                <a16:creationId xmlns:a16="http://schemas.microsoft.com/office/drawing/2014/main" id="{983E0EEB-C59B-458F-7660-B58934E1955F}"/>
              </a:ext>
            </a:extLst>
          </p:cNvPr>
          <p:cNvGrpSpPr/>
          <p:nvPr/>
        </p:nvGrpSpPr>
        <p:grpSpPr>
          <a:xfrm>
            <a:off x="7773689" y="5693097"/>
            <a:ext cx="849823" cy="751668"/>
            <a:chOff x="4683070" y="4953000"/>
            <a:chExt cx="849823" cy="751668"/>
          </a:xfrm>
        </p:grpSpPr>
        <p:pic>
          <p:nvPicPr>
            <p:cNvPr id="40" name="Graphic 26" descr="Marker with solid fill">
              <a:extLst>
                <a:ext uri="{FF2B5EF4-FFF2-40B4-BE49-F238E27FC236}">
                  <a16:creationId xmlns:a16="http://schemas.microsoft.com/office/drawing/2014/main" id="{D5014425-B20C-5AD3-61FA-21DB6B060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83070" y="4953000"/>
              <a:ext cx="849823" cy="751668"/>
            </a:xfrm>
            <a:prstGeom prst="rect">
              <a:avLst/>
            </a:prstGeom>
          </p:spPr>
        </p:pic>
        <p:sp>
          <p:nvSpPr>
            <p:cNvPr id="41" name="Oval 27">
              <a:extLst>
                <a:ext uri="{FF2B5EF4-FFF2-40B4-BE49-F238E27FC236}">
                  <a16:creationId xmlns:a16="http://schemas.microsoft.com/office/drawing/2014/main" id="{256E6EF9-06FD-6737-2AF1-C136FA1967CC}"/>
                </a:ext>
              </a:extLst>
            </p:cNvPr>
            <p:cNvSpPr/>
            <p:nvPr/>
          </p:nvSpPr>
          <p:spPr>
            <a:xfrm>
              <a:off x="4963332" y="5098943"/>
              <a:ext cx="289301" cy="28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</a:t>
              </a:r>
              <a:endParaRPr lang="en-CA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621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30D0AED-2F05-2F53-1ECC-BF4C4300ED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239591"/>
              </p:ext>
            </p:extLst>
          </p:nvPr>
        </p:nvGraphicFramePr>
        <p:xfrm>
          <a:off x="625563" y="2438271"/>
          <a:ext cx="3747075" cy="295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661EF2A2-D3E7-DAD5-4E9C-F5A8EB4F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IMPACT OF SOCIAL PRESCRIBING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FBF726-1369-5B99-B65D-EAF69BD81A44}"/>
              </a:ext>
            </a:extLst>
          </p:cNvPr>
          <p:cNvSpPr txBox="1"/>
          <p:nvPr/>
        </p:nvSpPr>
        <p:spPr>
          <a:xfrm>
            <a:off x="788022" y="1640438"/>
            <a:ext cx="10763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2"/>
                </a:solidFill>
                <a:effectLst/>
              </a:rPr>
              <a:t>The impacts of social prescribing from programs in the UK (2017-2019) meant that from social prescribing, the healthcare system saw a: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6CEAB9-34C6-6555-DFC6-32FB05ADC435}"/>
              </a:ext>
            </a:extLst>
          </p:cNvPr>
          <p:cNvSpPr txBox="1"/>
          <p:nvPr/>
        </p:nvSpPr>
        <p:spPr>
          <a:xfrm>
            <a:off x="1982423" y="4468525"/>
            <a:ext cx="1134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tx2"/>
                </a:solidFill>
              </a:rPr>
              <a:t>14</a:t>
            </a:r>
            <a:r>
              <a:rPr lang="fr-FR" sz="2400" b="1" i="0" dirty="0">
                <a:solidFill>
                  <a:schemeClr val="tx2"/>
                </a:solidFill>
                <a:effectLst/>
              </a:rPr>
              <a:t>%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54EE553-A3BC-7374-721A-F45B9891E82A}"/>
              </a:ext>
            </a:extLst>
          </p:cNvPr>
          <p:cNvSpPr txBox="1"/>
          <p:nvPr/>
        </p:nvSpPr>
        <p:spPr>
          <a:xfrm>
            <a:off x="1159164" y="5529898"/>
            <a:ext cx="2679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D</a:t>
            </a:r>
            <a:r>
              <a:rPr lang="en-US" sz="2000" i="0" dirty="0">
                <a:solidFill>
                  <a:schemeClr val="tx2"/>
                </a:solidFill>
                <a:effectLst/>
              </a:rPr>
              <a:t>ecrease in emergency room visits</a:t>
            </a:r>
            <a:endParaRPr lang="en-US" sz="2000" dirty="0">
              <a:solidFill>
                <a:schemeClr val="tx2"/>
              </a:solidFill>
              <a:effectLst/>
            </a:endParaRPr>
          </a:p>
        </p:txBody>
      </p:sp>
      <p:pic>
        <p:nvPicPr>
          <p:cNvPr id="21" name="Graphic 20" descr="Hospital with solid fill">
            <a:extLst>
              <a:ext uri="{FF2B5EF4-FFF2-40B4-BE49-F238E27FC236}">
                <a16:creationId xmlns:a16="http://schemas.microsoft.com/office/drawing/2014/main" id="{689EFAE9-6204-C40F-BE1F-973562334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2423" y="3354855"/>
            <a:ext cx="1074968" cy="1074968"/>
          </a:xfrm>
          <a:prstGeom prst="rect">
            <a:avLst/>
          </a:prstGeom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CFAD6DED-96C9-0167-D3B3-34A4B0A70F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714680"/>
              </p:ext>
            </p:extLst>
          </p:nvPr>
        </p:nvGraphicFramePr>
        <p:xfrm>
          <a:off x="4189616" y="2438271"/>
          <a:ext cx="3747075" cy="295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ZoneTexte 6">
            <a:extLst>
              <a:ext uri="{FF2B5EF4-FFF2-40B4-BE49-F238E27FC236}">
                <a16:creationId xmlns:a16="http://schemas.microsoft.com/office/drawing/2014/main" id="{D923899F-166C-8FD9-2A83-F70E59243BB1}"/>
              </a:ext>
            </a:extLst>
          </p:cNvPr>
          <p:cNvSpPr txBox="1"/>
          <p:nvPr/>
        </p:nvSpPr>
        <p:spPr>
          <a:xfrm>
            <a:off x="5546476" y="4468525"/>
            <a:ext cx="1134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tx2"/>
                </a:solidFill>
              </a:rPr>
              <a:t>40</a:t>
            </a:r>
            <a:r>
              <a:rPr lang="fr-FR" sz="2400" b="1" i="0" dirty="0">
                <a:solidFill>
                  <a:schemeClr val="tx2"/>
                </a:solidFill>
                <a:effectLst/>
              </a:rPr>
              <a:t>%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24" name="ZoneTexte 8">
            <a:extLst>
              <a:ext uri="{FF2B5EF4-FFF2-40B4-BE49-F238E27FC236}">
                <a16:creationId xmlns:a16="http://schemas.microsoft.com/office/drawing/2014/main" id="{C95BD931-3F14-C9B0-8BFA-E37538F24BD5}"/>
              </a:ext>
            </a:extLst>
          </p:cNvPr>
          <p:cNvSpPr txBox="1"/>
          <p:nvPr/>
        </p:nvSpPr>
        <p:spPr>
          <a:xfrm>
            <a:off x="4600381" y="5477212"/>
            <a:ext cx="29912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decrease in general 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physician visits 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(especially repeated visits)</a:t>
            </a:r>
          </a:p>
        </p:txBody>
      </p:sp>
      <p:pic>
        <p:nvPicPr>
          <p:cNvPr id="25" name="Graphic 24" descr="Stethoscope with solid fill">
            <a:extLst>
              <a:ext uri="{FF2B5EF4-FFF2-40B4-BE49-F238E27FC236}">
                <a16:creationId xmlns:a16="http://schemas.microsoft.com/office/drawing/2014/main" id="{751345E4-85A6-6EB1-E847-AEFC9A283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10926" y="3487549"/>
            <a:ext cx="942274" cy="942274"/>
          </a:xfrm>
          <a:prstGeom prst="rect">
            <a:avLst/>
          </a:prstGeom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519BCC2C-AA37-9F9B-02BF-B693E35F1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8386111"/>
              </p:ext>
            </p:extLst>
          </p:nvPr>
        </p:nvGraphicFramePr>
        <p:xfrm>
          <a:off x="7733241" y="2438271"/>
          <a:ext cx="3747075" cy="295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7" name="ZoneTexte 6">
            <a:extLst>
              <a:ext uri="{FF2B5EF4-FFF2-40B4-BE49-F238E27FC236}">
                <a16:creationId xmlns:a16="http://schemas.microsoft.com/office/drawing/2014/main" id="{ADAFC752-E28C-456A-3545-7C0EA29B4444}"/>
              </a:ext>
            </a:extLst>
          </p:cNvPr>
          <p:cNvSpPr txBox="1"/>
          <p:nvPr/>
        </p:nvSpPr>
        <p:spPr>
          <a:xfrm>
            <a:off x="9090101" y="4468525"/>
            <a:ext cx="1134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i="0" dirty="0">
                <a:solidFill>
                  <a:schemeClr val="tx2"/>
                </a:solidFill>
                <a:effectLst/>
              </a:rPr>
              <a:t>20.8%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28" name="ZoneTexte 8">
            <a:extLst>
              <a:ext uri="{FF2B5EF4-FFF2-40B4-BE49-F238E27FC236}">
                <a16:creationId xmlns:a16="http://schemas.microsoft.com/office/drawing/2014/main" id="{633CAA32-A4F7-C89E-6B47-60E1780DD759}"/>
              </a:ext>
            </a:extLst>
          </p:cNvPr>
          <p:cNvSpPr txBox="1"/>
          <p:nvPr/>
        </p:nvSpPr>
        <p:spPr>
          <a:xfrm>
            <a:off x="8266842" y="5529898"/>
            <a:ext cx="2679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tx2"/>
                </a:solidFill>
                <a:effectLst/>
              </a:rPr>
              <a:t>Reduction in costs to the health care system</a:t>
            </a:r>
          </a:p>
        </p:txBody>
      </p:sp>
      <p:pic>
        <p:nvPicPr>
          <p:cNvPr id="29" name="Graphic 28" descr="Money with solid fill">
            <a:extLst>
              <a:ext uri="{FF2B5EF4-FFF2-40B4-BE49-F238E27FC236}">
                <a16:creationId xmlns:a16="http://schemas.microsoft.com/office/drawing/2014/main" id="{AFF8BF1E-B53E-4F61-D4A5-78793297B2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154551" y="3404893"/>
            <a:ext cx="942274" cy="942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67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A7D94E-55B0-8920-F17E-35ABB8820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981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POSITIVE IMPACTS FOR CLIENTS AND PROVIDERS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7A26D0-5F26-98E7-38D4-9A3F961D68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3200" y="2582489"/>
            <a:ext cx="4800600" cy="2307354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The ability to offer social prescriptions has decreased my visits. It has alleviated stressors for my clients. I have seen positive turn-arounds in clients’ overall mood. Social prescribing also helps ease the strain on our health system, while giving clients a sense of community and belonging that COVID-19 restraints eroded.</a:t>
            </a:r>
            <a:endParaRPr lang="en-GB" dirty="0"/>
          </a:p>
          <a:p>
            <a:endParaRPr lang="en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FDD6F9-7974-D87D-E213-194A8A5FB2C9}"/>
              </a:ext>
            </a:extLst>
          </p:cNvPr>
          <p:cNvSpPr txBox="1"/>
          <p:nvPr/>
        </p:nvSpPr>
        <p:spPr>
          <a:xfrm>
            <a:off x="8948406" y="5153870"/>
            <a:ext cx="26816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600" b="1" i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— Terry, </a:t>
            </a:r>
            <a:r>
              <a:rPr lang="fr-FR" dirty="0" err="1"/>
              <a:t>Health</a:t>
            </a:r>
            <a:r>
              <a:rPr lang="fr-FR" dirty="0"/>
              <a:t> Provider</a:t>
            </a:r>
            <a:endParaRPr lang="en-GB" dirty="0"/>
          </a:p>
        </p:txBody>
      </p:sp>
      <p:pic>
        <p:nvPicPr>
          <p:cNvPr id="4" name="Image 10">
            <a:extLst>
              <a:ext uri="{FF2B5EF4-FFF2-40B4-BE49-F238E27FC236}">
                <a16:creationId xmlns:a16="http://schemas.microsoft.com/office/drawing/2014/main" id="{C4F5F48E-D3D2-D00A-44B7-BC22FF9DE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4" r="10759"/>
          <a:stretch/>
        </p:blipFill>
        <p:spPr>
          <a:xfrm>
            <a:off x="1229607" y="1813498"/>
            <a:ext cx="4257586" cy="4140026"/>
          </a:xfrm>
          <a:prstGeom prst="round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2D3045E-996B-C20C-AC77-1B4AF002EC77}"/>
              </a:ext>
            </a:extLst>
          </p:cNvPr>
          <p:cNvSpPr txBox="1"/>
          <p:nvPr/>
        </p:nvSpPr>
        <p:spPr>
          <a:xfrm>
            <a:off x="2875459" y="5749212"/>
            <a:ext cx="2728662" cy="40862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Winsor</a:t>
            </a:r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FDBA1216-56D8-EC6C-AE1D-9675A6316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048" y="2166526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997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66FDD6F9-7974-D87D-E213-194A8A5FB2C9}"/>
              </a:ext>
            </a:extLst>
          </p:cNvPr>
          <p:cNvSpPr txBox="1"/>
          <p:nvPr/>
        </p:nvSpPr>
        <p:spPr>
          <a:xfrm>
            <a:off x="10210392" y="4482535"/>
            <a:ext cx="1295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600" b="1" i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— A nurse</a:t>
            </a:r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14694C9-954B-D53A-8EF9-889694AA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4594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POSITIVE IMPACTS FOR CLIENTS AND PROVIDERS</a:t>
            </a: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DBC2-5E0C-63A8-80B8-C04C96EBAB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3201" y="3183286"/>
            <a:ext cx="4800600" cy="1268619"/>
          </a:xfrm>
        </p:spPr>
        <p:txBody>
          <a:bodyPr>
            <a:normAutofit/>
          </a:bodyPr>
          <a:lstStyle/>
          <a:p>
            <a:r>
              <a:rPr lang="en-US" dirty="0"/>
              <a:t>For 6 months I resisted asking the questions [about loneliness and wellbeing] to the client, thinking it would take too long. When I finally did it, it took no more than a minute!</a:t>
            </a:r>
            <a:endParaRPr lang="en-CA" dirty="0"/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C95F0641-22E3-A045-FE60-EF15B1AB9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1048" y="2823661"/>
            <a:ext cx="914400" cy="914400"/>
          </a:xfrm>
          <a:prstGeom prst="rect">
            <a:avLst/>
          </a:prstGeom>
        </p:spPr>
      </p:pic>
      <p:pic>
        <p:nvPicPr>
          <p:cNvPr id="13" name="Image 10">
            <a:extLst>
              <a:ext uri="{FF2B5EF4-FFF2-40B4-BE49-F238E27FC236}">
                <a16:creationId xmlns:a16="http://schemas.microsoft.com/office/drawing/2014/main" id="{593787DA-AC93-4B94-67AF-43A5042AD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r="20334"/>
          <a:stretch/>
        </p:blipFill>
        <p:spPr>
          <a:xfrm>
            <a:off x="924181" y="1690688"/>
            <a:ext cx="4020610" cy="4520625"/>
          </a:xfrm>
          <a:prstGeom prst="roundRect">
            <a:avLst/>
          </a:prstGeom>
        </p:spPr>
      </p:pic>
      <p:sp>
        <p:nvSpPr>
          <p:cNvPr id="14" name="ZoneTexte 4">
            <a:extLst>
              <a:ext uri="{FF2B5EF4-FFF2-40B4-BE49-F238E27FC236}">
                <a16:creationId xmlns:a16="http://schemas.microsoft.com/office/drawing/2014/main" id="{905E259D-F59C-6F93-8619-022FC288DE46}"/>
              </a:ext>
            </a:extLst>
          </p:cNvPr>
          <p:cNvSpPr txBox="1"/>
          <p:nvPr/>
        </p:nvSpPr>
        <p:spPr>
          <a:xfrm>
            <a:off x="2758531" y="5721203"/>
            <a:ext cx="2728662" cy="40862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A nurse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51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93D31C-9EAF-006D-D0D0-6706C8E385D3}"/>
              </a:ext>
            </a:extLst>
          </p:cNvPr>
          <p:cNvSpPr/>
          <p:nvPr/>
        </p:nvSpPr>
        <p:spPr>
          <a:xfrm>
            <a:off x="-1677971" y="-326796"/>
            <a:ext cx="7605246" cy="7511592"/>
          </a:xfrm>
          <a:custGeom>
            <a:avLst/>
            <a:gdLst>
              <a:gd name="connsiteX0" fmla="*/ 420553 w 7488728"/>
              <a:gd name="connsiteY0" fmla="*/ 1541695 h 7244911"/>
              <a:gd name="connsiteX1" fmla="*/ 726924 w 7488728"/>
              <a:gd name="connsiteY1" fmla="*/ 353917 h 7244911"/>
              <a:gd name="connsiteX2" fmla="*/ 7146578 w 7488728"/>
              <a:gd name="connsiteY2" fmla="*/ 509460 h 7244911"/>
              <a:gd name="connsiteX3" fmla="*/ 6599823 w 7488728"/>
              <a:gd name="connsiteY3" fmla="*/ 5977006 h 7244911"/>
              <a:gd name="connsiteX4" fmla="*/ 6524409 w 7488728"/>
              <a:gd name="connsiteY4" fmla="*/ 7244911 h 7244911"/>
              <a:gd name="connsiteX0" fmla="*/ 420553 w 7488728"/>
              <a:gd name="connsiteY0" fmla="*/ 1541695 h 7108222"/>
              <a:gd name="connsiteX1" fmla="*/ 726924 w 7488728"/>
              <a:gd name="connsiteY1" fmla="*/ 353917 h 7108222"/>
              <a:gd name="connsiteX2" fmla="*/ 7146578 w 7488728"/>
              <a:gd name="connsiteY2" fmla="*/ 509460 h 7108222"/>
              <a:gd name="connsiteX3" fmla="*/ 6599823 w 7488728"/>
              <a:gd name="connsiteY3" fmla="*/ 5977006 h 7108222"/>
              <a:gd name="connsiteX4" fmla="*/ 4983126 w 7488728"/>
              <a:gd name="connsiteY4" fmla="*/ 7108222 h 7108222"/>
              <a:gd name="connsiteX0" fmla="*/ 420553 w 7488728"/>
              <a:gd name="connsiteY0" fmla="*/ 1541695 h 6900832"/>
              <a:gd name="connsiteX1" fmla="*/ 726924 w 7488728"/>
              <a:gd name="connsiteY1" fmla="*/ 353917 h 6900832"/>
              <a:gd name="connsiteX2" fmla="*/ 7146578 w 7488728"/>
              <a:gd name="connsiteY2" fmla="*/ 509460 h 6900832"/>
              <a:gd name="connsiteX3" fmla="*/ 6599823 w 7488728"/>
              <a:gd name="connsiteY3" fmla="*/ 5977006 h 6900832"/>
              <a:gd name="connsiteX4" fmla="*/ 161316 w 7488728"/>
              <a:gd name="connsiteY4" fmla="*/ 6900832 h 6900832"/>
              <a:gd name="connsiteX0" fmla="*/ 420553 w 7545746"/>
              <a:gd name="connsiteY0" fmla="*/ 1564246 h 6957761"/>
              <a:gd name="connsiteX1" fmla="*/ 726924 w 7545746"/>
              <a:gd name="connsiteY1" fmla="*/ 376468 h 6957761"/>
              <a:gd name="connsiteX2" fmla="*/ 7146578 w 7545746"/>
              <a:gd name="connsiteY2" fmla="*/ 532011 h 6957761"/>
              <a:gd name="connsiteX3" fmla="*/ 6826066 w 7545746"/>
              <a:gd name="connsiteY3" fmla="*/ 6315355 h 6957761"/>
              <a:gd name="connsiteX4" fmla="*/ 161316 w 7545746"/>
              <a:gd name="connsiteY4" fmla="*/ 6923383 h 6957761"/>
              <a:gd name="connsiteX0" fmla="*/ 420553 w 7545746"/>
              <a:gd name="connsiteY0" fmla="*/ 1564246 h 6957761"/>
              <a:gd name="connsiteX1" fmla="*/ 726924 w 7545746"/>
              <a:gd name="connsiteY1" fmla="*/ 376468 h 6957761"/>
              <a:gd name="connsiteX2" fmla="*/ 7146578 w 7545746"/>
              <a:gd name="connsiteY2" fmla="*/ 532011 h 6957761"/>
              <a:gd name="connsiteX3" fmla="*/ 6826066 w 7545746"/>
              <a:gd name="connsiteY3" fmla="*/ 6315355 h 6957761"/>
              <a:gd name="connsiteX4" fmla="*/ 161316 w 7545746"/>
              <a:gd name="connsiteY4" fmla="*/ 6923383 h 6957761"/>
              <a:gd name="connsiteX0" fmla="*/ 420553 w 7446143"/>
              <a:gd name="connsiteY0" fmla="*/ 1561212 h 6932057"/>
              <a:gd name="connsiteX1" fmla="*/ 726924 w 7446143"/>
              <a:gd name="connsiteY1" fmla="*/ 373434 h 6932057"/>
              <a:gd name="connsiteX2" fmla="*/ 7146578 w 7446143"/>
              <a:gd name="connsiteY2" fmla="*/ 528977 h 6932057"/>
              <a:gd name="connsiteX3" fmla="*/ 6401860 w 7446143"/>
              <a:gd name="connsiteY3" fmla="*/ 6269901 h 6932057"/>
              <a:gd name="connsiteX4" fmla="*/ 161316 w 7446143"/>
              <a:gd name="connsiteY4" fmla="*/ 6920349 h 6932057"/>
              <a:gd name="connsiteX0" fmla="*/ 471340 w 7496930"/>
              <a:gd name="connsiteY0" fmla="*/ 1561212 h 7401116"/>
              <a:gd name="connsiteX1" fmla="*/ 777711 w 7496930"/>
              <a:gd name="connsiteY1" fmla="*/ 373434 h 7401116"/>
              <a:gd name="connsiteX2" fmla="*/ 7197365 w 7496930"/>
              <a:gd name="connsiteY2" fmla="*/ 528977 h 7401116"/>
              <a:gd name="connsiteX3" fmla="*/ 6452647 w 7496930"/>
              <a:gd name="connsiteY3" fmla="*/ 6269901 h 7401116"/>
              <a:gd name="connsiteX4" fmla="*/ 0 w 7496930"/>
              <a:gd name="connsiteY4" fmla="*/ 7401116 h 7401116"/>
              <a:gd name="connsiteX0" fmla="*/ 471340 w 7520527"/>
              <a:gd name="connsiteY0" fmla="*/ 1561212 h 7401116"/>
              <a:gd name="connsiteX1" fmla="*/ 777711 w 7520527"/>
              <a:gd name="connsiteY1" fmla="*/ 373434 h 7401116"/>
              <a:gd name="connsiteX2" fmla="*/ 7197365 w 7520527"/>
              <a:gd name="connsiteY2" fmla="*/ 528977 h 7401116"/>
              <a:gd name="connsiteX3" fmla="*/ 6452647 w 7520527"/>
              <a:gd name="connsiteY3" fmla="*/ 6269901 h 7401116"/>
              <a:gd name="connsiteX4" fmla="*/ 0 w 7520527"/>
              <a:gd name="connsiteY4" fmla="*/ 7401116 h 7401116"/>
              <a:gd name="connsiteX0" fmla="*/ 471340 w 7605246"/>
              <a:gd name="connsiteY0" fmla="*/ 1561212 h 7401116"/>
              <a:gd name="connsiteX1" fmla="*/ 777711 w 7605246"/>
              <a:gd name="connsiteY1" fmla="*/ 373434 h 7401116"/>
              <a:gd name="connsiteX2" fmla="*/ 7197365 w 7605246"/>
              <a:gd name="connsiteY2" fmla="*/ 528977 h 7401116"/>
              <a:gd name="connsiteX3" fmla="*/ 6452647 w 7605246"/>
              <a:gd name="connsiteY3" fmla="*/ 6269901 h 7401116"/>
              <a:gd name="connsiteX4" fmla="*/ 0 w 7605246"/>
              <a:gd name="connsiteY4" fmla="*/ 7401116 h 7401116"/>
              <a:gd name="connsiteX0" fmla="*/ 471340 w 7605246"/>
              <a:gd name="connsiteY0" fmla="*/ 1561212 h 7401116"/>
              <a:gd name="connsiteX1" fmla="*/ 777711 w 7605246"/>
              <a:gd name="connsiteY1" fmla="*/ 373434 h 7401116"/>
              <a:gd name="connsiteX2" fmla="*/ 7197365 w 7605246"/>
              <a:gd name="connsiteY2" fmla="*/ 528977 h 7401116"/>
              <a:gd name="connsiteX3" fmla="*/ 6452647 w 7605246"/>
              <a:gd name="connsiteY3" fmla="*/ 6269901 h 7401116"/>
              <a:gd name="connsiteX4" fmla="*/ 0 w 7605246"/>
              <a:gd name="connsiteY4" fmla="*/ 7401116 h 7401116"/>
              <a:gd name="connsiteX0" fmla="*/ 471340 w 7605246"/>
              <a:gd name="connsiteY0" fmla="*/ 1561212 h 7511592"/>
              <a:gd name="connsiteX1" fmla="*/ 777711 w 7605246"/>
              <a:gd name="connsiteY1" fmla="*/ 373434 h 7511592"/>
              <a:gd name="connsiteX2" fmla="*/ 7197365 w 7605246"/>
              <a:gd name="connsiteY2" fmla="*/ 528977 h 7511592"/>
              <a:gd name="connsiteX3" fmla="*/ 6452647 w 7605246"/>
              <a:gd name="connsiteY3" fmla="*/ 6269901 h 7511592"/>
              <a:gd name="connsiteX4" fmla="*/ 0 w 7605246"/>
              <a:gd name="connsiteY4" fmla="*/ 7401116 h 751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246" h="7511592">
                <a:moveTo>
                  <a:pt x="471340" y="1561212"/>
                </a:moveTo>
                <a:cubicBezTo>
                  <a:pt x="64023" y="1053342"/>
                  <a:pt x="-343293" y="545473"/>
                  <a:pt x="777711" y="373434"/>
                </a:cubicBezTo>
                <a:cubicBezTo>
                  <a:pt x="1898715" y="201395"/>
                  <a:pt x="6251542" y="-453767"/>
                  <a:pt x="7197365" y="528977"/>
                </a:cubicBezTo>
                <a:cubicBezTo>
                  <a:pt x="8143188" y="1511721"/>
                  <a:pt x="7253926" y="3997256"/>
                  <a:pt x="6452647" y="6269901"/>
                </a:cubicBezTo>
                <a:cubicBezTo>
                  <a:pt x="5217736" y="8297450"/>
                  <a:pt x="1046375" y="7176444"/>
                  <a:pt x="0" y="740111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508B42-7267-3EE4-D860-B1987A6EC1F5}"/>
              </a:ext>
            </a:extLst>
          </p:cNvPr>
          <p:cNvSpPr/>
          <p:nvPr/>
        </p:nvSpPr>
        <p:spPr>
          <a:xfrm>
            <a:off x="-3274844" y="1574529"/>
            <a:ext cx="8762037" cy="60976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20C937-101A-347C-C758-FC684D8EFD71}"/>
              </a:ext>
            </a:extLst>
          </p:cNvPr>
          <p:cNvSpPr txBox="1"/>
          <p:nvPr/>
        </p:nvSpPr>
        <p:spPr>
          <a:xfrm>
            <a:off x="6553200" y="2779674"/>
            <a:ext cx="51412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2"/>
                </a:solidFill>
                <a:effectLst/>
              </a:rPr>
              <a:t>I appreciated the kindness of people and realizing that there are nice people in this world. It’s just a matter of finding them.  Another lady I know, she’s in her eighties, and she lost her husband about a year ago. She is very lonely. That’s why I encouraged her to go to Life After Fifty. Like me, she needed the initial push to go, but I think once she goes, she’ll enjoy it.</a:t>
            </a: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465739-CB4C-C9EA-6176-14665A36AA37}"/>
              </a:ext>
            </a:extLst>
          </p:cNvPr>
          <p:cNvSpPr txBox="1"/>
          <p:nvPr/>
        </p:nvSpPr>
        <p:spPr>
          <a:xfrm>
            <a:off x="7490279" y="5517697"/>
            <a:ext cx="5718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tx2"/>
                </a:solidFill>
              </a:rPr>
              <a:t>—</a:t>
            </a:r>
            <a:r>
              <a:rPr lang="fr-FR" sz="1600" b="1" i="1" dirty="0">
                <a:solidFill>
                  <a:schemeClr val="tx2"/>
                </a:solidFill>
                <a:effectLst/>
              </a:rPr>
              <a:t> Linda, Links2Wellbeing Project Participant</a:t>
            </a:r>
            <a:endParaRPr lang="en-GB" sz="1600" i="1" dirty="0">
              <a:solidFill>
                <a:schemeClr val="tx2"/>
              </a:solidFill>
            </a:endParaRPr>
          </a:p>
        </p:txBody>
      </p:sp>
      <p:pic>
        <p:nvPicPr>
          <p:cNvPr id="11" name="Image 10" descr="Une image contenant chaussures, habits, personne, sol&#10;&#10;Description générée automatiquement">
            <a:extLst>
              <a:ext uri="{FF2B5EF4-FFF2-40B4-BE49-F238E27FC236}">
                <a16:creationId xmlns:a16="http://schemas.microsoft.com/office/drawing/2014/main" id="{19EF4C28-F824-7E25-F32B-14B9BCD88A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0"/>
          <a:stretch/>
        </p:blipFill>
        <p:spPr>
          <a:xfrm>
            <a:off x="1454941" y="1850603"/>
            <a:ext cx="3308925" cy="4520625"/>
          </a:xfrm>
          <a:prstGeom prst="round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B868C75-E951-B05D-B2AC-0330154429FF}"/>
              </a:ext>
            </a:extLst>
          </p:cNvPr>
          <p:cNvSpPr txBox="1"/>
          <p:nvPr/>
        </p:nvSpPr>
        <p:spPr>
          <a:xfrm>
            <a:off x="2758531" y="5721203"/>
            <a:ext cx="2728662" cy="40862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Seaway Valley CHC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A21A419-8813-C407-B0E7-EEAD2503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064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POSITIVE IMPACTS FOR CLIENTS AND PROVIDERS</a:t>
            </a:r>
            <a:endParaRPr lang="en-GB" b="1" dirty="0"/>
          </a:p>
        </p:txBody>
      </p:sp>
      <p:pic>
        <p:nvPicPr>
          <p:cNvPr id="12" name="Graphic 11" descr="Open quotation mark with solid fill">
            <a:extLst>
              <a:ext uri="{FF2B5EF4-FFF2-40B4-BE49-F238E27FC236}">
                <a16:creationId xmlns:a16="http://schemas.microsoft.com/office/drawing/2014/main" id="{ED48D19F-554F-AC31-012E-2D7222EF1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048" y="2192867"/>
            <a:ext cx="914400" cy="9144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6CA89C-E52F-7005-BFEF-95A0A0DEDD15}"/>
              </a:ext>
            </a:extLst>
          </p:cNvPr>
          <p:cNvSpPr/>
          <p:nvPr/>
        </p:nvSpPr>
        <p:spPr>
          <a:xfrm>
            <a:off x="9187984" y="-372579"/>
            <a:ext cx="4020531" cy="3152253"/>
          </a:xfrm>
          <a:custGeom>
            <a:avLst/>
            <a:gdLst>
              <a:gd name="connsiteX0" fmla="*/ 0 w 4020531"/>
              <a:gd name="connsiteY0" fmla="*/ 0 h 3152253"/>
              <a:gd name="connsiteX1" fmla="*/ 1054705 w 4020531"/>
              <a:gd name="connsiteY1" fmla="*/ 401562 h 3152253"/>
              <a:gd name="connsiteX2" fmla="*/ 3048000 w 4020531"/>
              <a:gd name="connsiteY2" fmla="*/ 1407885 h 3152253"/>
              <a:gd name="connsiteX3" fmla="*/ 3546324 w 4020531"/>
              <a:gd name="connsiteY3" fmla="*/ 3139923 h 3152253"/>
              <a:gd name="connsiteX4" fmla="*/ 4020457 w 4020531"/>
              <a:gd name="connsiteY4" fmla="*/ 449942 h 315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531" h="3152253">
                <a:moveTo>
                  <a:pt x="0" y="0"/>
                </a:moveTo>
                <a:cubicBezTo>
                  <a:pt x="273352" y="83457"/>
                  <a:pt x="546705" y="166915"/>
                  <a:pt x="1054705" y="401562"/>
                </a:cubicBezTo>
                <a:cubicBezTo>
                  <a:pt x="1562705" y="636209"/>
                  <a:pt x="2632730" y="951492"/>
                  <a:pt x="3048000" y="1407885"/>
                </a:cubicBezTo>
                <a:cubicBezTo>
                  <a:pt x="3463270" y="1864279"/>
                  <a:pt x="3384248" y="3299580"/>
                  <a:pt x="3546324" y="3139923"/>
                </a:cubicBezTo>
                <a:cubicBezTo>
                  <a:pt x="3708400" y="2980266"/>
                  <a:pt x="4026101" y="985358"/>
                  <a:pt x="4020457" y="44994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24952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8BD8F32-9C3D-6938-E0FD-7B5DAEA7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516140"/>
                </a:solidFill>
                <a:effectLst/>
              </a:rPr>
              <a:t>PROMPTS FOR REFLECTION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F954FD-577B-004E-32DD-9EA2AD9AE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50851" y="2411266"/>
            <a:ext cx="6127750" cy="2336800"/>
          </a:xfrm>
        </p:spPr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YAFdJjTk5UU 0"/>
              </a:rPr>
              <a:t>“What are some non-clinical programs and services in our community that could support our clients?”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YAFdJjTk5UU 0"/>
            </a:endParaRPr>
          </a:p>
          <a:p>
            <a:pPr marL="0" indent="0">
              <a:buNone/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YAFdJjTk5UU 0"/>
              </a:rPr>
              <a:t>“How could social prescribing advance equity work at our </a:t>
            </a:r>
            <a:r>
              <a:rPr lang="en-US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YAFdJjTk5UU 0"/>
              </a:rPr>
              <a:t>centre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YAFdJjTk5UU 0"/>
              </a:rPr>
              <a:t>?”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YAFdJjTk5UU 0"/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31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6A59-704C-E0C0-FC3D-C239D16A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 err="1">
                <a:solidFill>
                  <a:schemeClr val="accent1">
                    <a:lumMod val="50000"/>
                  </a:schemeClr>
                </a:solidFill>
                <a:effectLst/>
              </a:rPr>
              <a:t>FAQs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543362-5BDE-12CF-EA03-579D79B937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I don't like that it's called a "prescription."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0" i="0" dirty="0">
                <a:effectLst/>
              </a:rPr>
              <a:t>For some communities the term social prescribing doesn't quite fit and that’s OK! You might like the language of </a:t>
            </a:r>
            <a:r>
              <a:rPr lang="en-US" b="1" i="0" dirty="0">
                <a:effectLst/>
              </a:rPr>
              <a:t>social connection </a:t>
            </a:r>
            <a:r>
              <a:rPr lang="en-US" b="0" i="0" dirty="0">
                <a:effectLst/>
              </a:rPr>
              <a:t>better. Some Indigenous sites use "</a:t>
            </a:r>
            <a:r>
              <a:rPr lang="en-US" b="1" i="0" dirty="0">
                <a:effectLst/>
              </a:rPr>
              <a:t>restoring medicine wheel balance</a:t>
            </a:r>
            <a:r>
              <a:rPr lang="en-US" b="0" i="0" dirty="0">
                <a:effectLst/>
              </a:rPr>
              <a:t>." </a:t>
            </a:r>
          </a:p>
          <a:p>
            <a:pPr marL="0" indent="0">
              <a:buNone/>
            </a:pPr>
            <a:endParaRPr lang="en-US" b="0" i="0" dirty="0">
              <a:effectLst/>
            </a:endParaRPr>
          </a:p>
          <a:p>
            <a:pPr marL="0" indent="0">
              <a:buNone/>
            </a:pPr>
            <a:r>
              <a:rPr lang="en-US" b="0" i="0" dirty="0">
                <a:effectLst/>
              </a:rPr>
              <a:t>You can use language that fits you and your community. </a:t>
            </a:r>
            <a:endParaRPr lang="en-US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2029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A5D6C-8E3D-2062-B439-B1845AE7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FAQs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7FD1756-CB1A-EEB1-7E22-E3678C6E15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 don't like that it's called a "prescription."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For some communities the term social prescribing doesn't quite fit and that’s OK! You might like the language of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social connection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better. Some Indigenous sites use "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restoring medicine wheel balance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." </a:t>
            </a:r>
          </a:p>
          <a:p>
            <a:pPr marL="0" indent="0">
              <a:buNone/>
            </a:pPr>
            <a:endParaRPr 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You can use language that fits you and your community.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11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A5D6C-8E3D-2062-B439-B1845AE7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FAQs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7FD1756-CB1A-EEB1-7E22-E3678C6E15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chemeClr val="tx1"/>
                </a:solidFill>
                <a:effectLst/>
              </a:rPr>
              <a:t>It will work in other </a:t>
            </a:r>
            <a:r>
              <a:rPr lang="en-US" b="1" i="0" dirty="0" err="1">
                <a:solidFill>
                  <a:schemeClr val="tx1"/>
                </a:solidFill>
                <a:effectLst/>
              </a:rPr>
              <a:t>centres</a:t>
            </a:r>
            <a:r>
              <a:rPr lang="en-US" b="1" i="0" dirty="0">
                <a:solidFill>
                  <a:schemeClr val="tx1"/>
                </a:solidFill>
                <a:effectLst/>
              </a:rPr>
              <a:t> but not in ours. 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tx1"/>
                </a:solidFill>
                <a:effectLst/>
              </a:rPr>
              <a:t>Social prescribing looks different at every organization. There are Community Health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Centres</a:t>
            </a:r>
            <a:r>
              <a:rPr lang="en-US" b="0" i="0" dirty="0">
                <a:solidFill>
                  <a:schemeClr val="tx1"/>
                </a:solidFill>
                <a:effectLst/>
              </a:rPr>
              <a:t>, Nurse Practitioner Led Clinics, Family Health Teams, and Hospitals that all implement social prescribing.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tx1"/>
                </a:solidFill>
                <a:effectLst/>
              </a:rPr>
              <a:t>It works in all kinds of communities and all kinds of organizations. 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10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26212199-4F51-6EBE-7FB5-E1CD146E26FD}"/>
              </a:ext>
            </a:extLst>
          </p:cNvPr>
          <p:cNvSpPr/>
          <p:nvPr/>
        </p:nvSpPr>
        <p:spPr>
          <a:xfrm>
            <a:off x="6660015" y="789482"/>
            <a:ext cx="4873240" cy="49961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FDB9DB-E019-FD8C-CA1F-34D130F29C41}"/>
              </a:ext>
            </a:extLst>
          </p:cNvPr>
          <p:cNvSpPr/>
          <p:nvPr/>
        </p:nvSpPr>
        <p:spPr>
          <a:xfrm>
            <a:off x="6562165" y="977968"/>
            <a:ext cx="4864900" cy="48437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244806-6364-F76E-EC29-A715AF268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4048" y="2161957"/>
            <a:ext cx="3822115" cy="2387600"/>
          </a:xfrm>
        </p:spPr>
        <p:txBody>
          <a:bodyPr anchor="ctr">
            <a:normAutofit/>
          </a:bodyPr>
          <a:lstStyle/>
          <a:p>
            <a:r>
              <a:rPr lang="fr-FR" sz="3200" b="1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Social </a:t>
            </a:r>
            <a:r>
              <a:rPr lang="fr-F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Prescribing</a:t>
            </a:r>
            <a:r>
              <a:rPr lang="fr-FR" sz="3200" b="1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 [</a:t>
            </a:r>
            <a:r>
              <a:rPr lang="fr-F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fr-FR" sz="3200" b="1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</a:t>
            </a:r>
            <a:r>
              <a:rPr lang="fr-F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your</a:t>
            </a:r>
            <a:r>
              <a:rPr lang="fr-FR" sz="3200" b="1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organisation]</a:t>
            </a:r>
            <a:endParaRPr lang="en-GB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124595-4464-5287-108B-DBF553C01F06}"/>
              </a:ext>
            </a:extLst>
          </p:cNvPr>
          <p:cNvSpPr/>
          <p:nvPr/>
        </p:nvSpPr>
        <p:spPr>
          <a:xfrm>
            <a:off x="-1547535" y="2210846"/>
            <a:ext cx="6195962" cy="5122609"/>
          </a:xfrm>
          <a:custGeom>
            <a:avLst/>
            <a:gdLst>
              <a:gd name="connsiteX0" fmla="*/ 542647 w 6195962"/>
              <a:gd name="connsiteY0" fmla="*/ 0 h 5122609"/>
              <a:gd name="connsiteX1" fmla="*/ 1866622 w 6195962"/>
              <a:gd name="connsiteY1" fmla="*/ 1452562 h 5122609"/>
              <a:gd name="connsiteX2" fmla="*/ 2199997 w 6195962"/>
              <a:gd name="connsiteY2" fmla="*/ 3309937 h 5122609"/>
              <a:gd name="connsiteX3" fmla="*/ 6181447 w 6195962"/>
              <a:gd name="connsiteY3" fmla="*/ 4743450 h 5122609"/>
              <a:gd name="connsiteX4" fmla="*/ 590272 w 6195962"/>
              <a:gd name="connsiteY4" fmla="*/ 4748212 h 5122609"/>
              <a:gd name="connsiteX5" fmla="*/ 437872 w 6195962"/>
              <a:gd name="connsiteY5" fmla="*/ 481012 h 512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95962" h="5122609">
                <a:moveTo>
                  <a:pt x="542647" y="0"/>
                </a:moveTo>
                <a:cubicBezTo>
                  <a:pt x="1066522" y="450453"/>
                  <a:pt x="1590397" y="900906"/>
                  <a:pt x="1866622" y="1452562"/>
                </a:cubicBezTo>
                <a:cubicBezTo>
                  <a:pt x="2142847" y="2004218"/>
                  <a:pt x="1480860" y="2761456"/>
                  <a:pt x="2199997" y="3309937"/>
                </a:cubicBezTo>
                <a:cubicBezTo>
                  <a:pt x="2919134" y="3858418"/>
                  <a:pt x="6449735" y="4503738"/>
                  <a:pt x="6181447" y="4743450"/>
                </a:cubicBezTo>
                <a:cubicBezTo>
                  <a:pt x="5913160" y="4983163"/>
                  <a:pt x="1547535" y="5458618"/>
                  <a:pt x="590272" y="4748212"/>
                </a:cubicBezTo>
                <a:cubicBezTo>
                  <a:pt x="-366991" y="4037806"/>
                  <a:pt x="35440" y="2259409"/>
                  <a:pt x="437872" y="481012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983C40-30C8-8B07-27D8-1D40BD10DDBC}"/>
              </a:ext>
            </a:extLst>
          </p:cNvPr>
          <p:cNvSpPr/>
          <p:nvPr/>
        </p:nvSpPr>
        <p:spPr>
          <a:xfrm>
            <a:off x="8423413" y="-983975"/>
            <a:ext cx="4820478" cy="4378187"/>
          </a:xfrm>
          <a:custGeom>
            <a:avLst/>
            <a:gdLst>
              <a:gd name="connsiteX0" fmla="*/ 529052 w 3619914"/>
              <a:gd name="connsiteY0" fmla="*/ 0 h 1339102"/>
              <a:gd name="connsiteX1" fmla="*/ 114714 w 3619914"/>
              <a:gd name="connsiteY1" fmla="*/ 390525 h 1339102"/>
              <a:gd name="connsiteX2" fmla="*/ 2357852 w 3619914"/>
              <a:gd name="connsiteY2" fmla="*/ 538163 h 1339102"/>
              <a:gd name="connsiteX3" fmla="*/ 2719802 w 3619914"/>
              <a:gd name="connsiteY3" fmla="*/ 1338263 h 1339102"/>
              <a:gd name="connsiteX4" fmla="*/ 3619914 w 3619914"/>
              <a:gd name="connsiteY4" fmla="*/ 371475 h 133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914" h="1339102">
                <a:moveTo>
                  <a:pt x="529052" y="0"/>
                </a:moveTo>
                <a:cubicBezTo>
                  <a:pt x="169483" y="150415"/>
                  <a:pt x="-190086" y="300831"/>
                  <a:pt x="114714" y="390525"/>
                </a:cubicBezTo>
                <a:cubicBezTo>
                  <a:pt x="419514" y="480219"/>
                  <a:pt x="1923671" y="380207"/>
                  <a:pt x="2357852" y="538163"/>
                </a:cubicBezTo>
                <a:cubicBezTo>
                  <a:pt x="2792033" y="696119"/>
                  <a:pt x="2509458" y="1366044"/>
                  <a:pt x="2719802" y="1338263"/>
                </a:cubicBezTo>
                <a:cubicBezTo>
                  <a:pt x="2930146" y="1310482"/>
                  <a:pt x="3482595" y="608013"/>
                  <a:pt x="3619914" y="371475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EA9366-40C4-F473-8C57-69F87198F43A}"/>
              </a:ext>
            </a:extLst>
          </p:cNvPr>
          <p:cNvSpPr/>
          <p:nvPr/>
        </p:nvSpPr>
        <p:spPr>
          <a:xfrm>
            <a:off x="8769626" y="-197323"/>
            <a:ext cx="4820478" cy="4378187"/>
          </a:xfrm>
          <a:custGeom>
            <a:avLst/>
            <a:gdLst>
              <a:gd name="connsiteX0" fmla="*/ 529052 w 3619914"/>
              <a:gd name="connsiteY0" fmla="*/ 0 h 1339102"/>
              <a:gd name="connsiteX1" fmla="*/ 114714 w 3619914"/>
              <a:gd name="connsiteY1" fmla="*/ 390525 h 1339102"/>
              <a:gd name="connsiteX2" fmla="*/ 2357852 w 3619914"/>
              <a:gd name="connsiteY2" fmla="*/ 538163 h 1339102"/>
              <a:gd name="connsiteX3" fmla="*/ 2719802 w 3619914"/>
              <a:gd name="connsiteY3" fmla="*/ 1338263 h 1339102"/>
              <a:gd name="connsiteX4" fmla="*/ 3619914 w 3619914"/>
              <a:gd name="connsiteY4" fmla="*/ 371475 h 133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914" h="1339102">
                <a:moveTo>
                  <a:pt x="529052" y="0"/>
                </a:moveTo>
                <a:cubicBezTo>
                  <a:pt x="169483" y="150415"/>
                  <a:pt x="-190086" y="300831"/>
                  <a:pt x="114714" y="390525"/>
                </a:cubicBezTo>
                <a:cubicBezTo>
                  <a:pt x="419514" y="480219"/>
                  <a:pt x="1923671" y="380207"/>
                  <a:pt x="2357852" y="538163"/>
                </a:cubicBezTo>
                <a:cubicBezTo>
                  <a:pt x="2792033" y="696119"/>
                  <a:pt x="2509458" y="1366044"/>
                  <a:pt x="2719802" y="1338263"/>
                </a:cubicBezTo>
                <a:cubicBezTo>
                  <a:pt x="2930146" y="1310482"/>
                  <a:pt x="3482595" y="608013"/>
                  <a:pt x="3619914" y="371475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86926E-7D45-4B16-5898-6BAAA5E7A941}"/>
              </a:ext>
            </a:extLst>
          </p:cNvPr>
          <p:cNvSpPr/>
          <p:nvPr/>
        </p:nvSpPr>
        <p:spPr>
          <a:xfrm>
            <a:off x="-1891950" y="-256381"/>
            <a:ext cx="6540377" cy="1907223"/>
          </a:xfrm>
          <a:custGeom>
            <a:avLst/>
            <a:gdLst>
              <a:gd name="connsiteX0" fmla="*/ 5247096 w 6540377"/>
              <a:gd name="connsiteY0" fmla="*/ 75219 h 1907223"/>
              <a:gd name="connsiteX1" fmla="*/ 6454700 w 6540377"/>
              <a:gd name="connsiteY1" fmla="*/ 214366 h 1907223"/>
              <a:gd name="connsiteX2" fmla="*/ 3154909 w 6540377"/>
              <a:gd name="connsiteY2" fmla="*/ 1889110 h 1907223"/>
              <a:gd name="connsiteX3" fmla="*/ 1852883 w 6540377"/>
              <a:gd name="connsiteY3" fmla="*/ 1089010 h 1907223"/>
              <a:gd name="connsiteX4" fmla="*/ 34022 w 6540377"/>
              <a:gd name="connsiteY4" fmla="*/ 875319 h 1907223"/>
              <a:gd name="connsiteX5" fmla="*/ 620431 w 6540377"/>
              <a:gd name="connsiteY5" fmla="*/ 124914 h 1907223"/>
              <a:gd name="connsiteX6" fmla="*/ 620431 w 6540377"/>
              <a:gd name="connsiteY6" fmla="*/ 124914 h 190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0377" h="1907223">
                <a:moveTo>
                  <a:pt x="5247096" y="75219"/>
                </a:moveTo>
                <a:cubicBezTo>
                  <a:pt x="6025247" y="-6365"/>
                  <a:pt x="6803398" y="-87949"/>
                  <a:pt x="6454700" y="214366"/>
                </a:cubicBezTo>
                <a:cubicBezTo>
                  <a:pt x="6106002" y="516681"/>
                  <a:pt x="3921878" y="1743336"/>
                  <a:pt x="3154909" y="1889110"/>
                </a:cubicBezTo>
                <a:cubicBezTo>
                  <a:pt x="2387939" y="2034884"/>
                  <a:pt x="2373031" y="1257975"/>
                  <a:pt x="1852883" y="1089010"/>
                </a:cubicBezTo>
                <a:cubicBezTo>
                  <a:pt x="1332735" y="920045"/>
                  <a:pt x="239431" y="1036002"/>
                  <a:pt x="34022" y="875319"/>
                </a:cubicBezTo>
                <a:cubicBezTo>
                  <a:pt x="-171387" y="714636"/>
                  <a:pt x="620431" y="124914"/>
                  <a:pt x="620431" y="124914"/>
                </a:cubicBezTo>
                <a:lnTo>
                  <a:pt x="620431" y="124914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9E339A7-B5E0-0035-19BA-8724B814F3AD}"/>
              </a:ext>
            </a:extLst>
          </p:cNvPr>
          <p:cNvSpPr/>
          <p:nvPr/>
        </p:nvSpPr>
        <p:spPr>
          <a:xfrm>
            <a:off x="-1366958" y="6137174"/>
            <a:ext cx="13844497" cy="1887220"/>
          </a:xfrm>
          <a:custGeom>
            <a:avLst/>
            <a:gdLst>
              <a:gd name="connsiteX0" fmla="*/ 13769953 w 13844497"/>
              <a:gd name="connsiteY0" fmla="*/ 1701041 h 1887220"/>
              <a:gd name="connsiteX1" fmla="*/ 8537001 w 13844497"/>
              <a:gd name="connsiteY1" fmla="*/ 145567 h 1887220"/>
              <a:gd name="connsiteX2" fmla="*/ 5813679 w 13844497"/>
              <a:gd name="connsiteY2" fmla="*/ 374167 h 1887220"/>
              <a:gd name="connsiteX3" fmla="*/ 1321192 w 13844497"/>
              <a:gd name="connsiteY3" fmla="*/ 56115 h 1887220"/>
              <a:gd name="connsiteX4" fmla="*/ 1037927 w 13844497"/>
              <a:gd name="connsiteY4" fmla="*/ 1730859 h 1887220"/>
              <a:gd name="connsiteX5" fmla="*/ 13844497 w 13844497"/>
              <a:gd name="connsiteY5" fmla="*/ 1715950 h 188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44497" h="1887220">
                <a:moveTo>
                  <a:pt x="13769953" y="1701041"/>
                </a:moveTo>
                <a:cubicBezTo>
                  <a:pt x="11816500" y="1033877"/>
                  <a:pt x="9863047" y="366713"/>
                  <a:pt x="8537001" y="145567"/>
                </a:cubicBezTo>
                <a:cubicBezTo>
                  <a:pt x="7210955" y="-75579"/>
                  <a:pt x="7016314" y="389076"/>
                  <a:pt x="5813679" y="374167"/>
                </a:cubicBezTo>
                <a:cubicBezTo>
                  <a:pt x="4611044" y="359258"/>
                  <a:pt x="2117151" y="-170000"/>
                  <a:pt x="1321192" y="56115"/>
                </a:cubicBezTo>
                <a:cubicBezTo>
                  <a:pt x="525233" y="282230"/>
                  <a:pt x="-1049290" y="1454220"/>
                  <a:pt x="1037927" y="1730859"/>
                </a:cubicBezTo>
                <a:cubicBezTo>
                  <a:pt x="3125144" y="2007498"/>
                  <a:pt x="8484820" y="1861724"/>
                  <a:pt x="13844497" y="171595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499537-56CB-D90E-366A-D788E90F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8976" y="1157787"/>
            <a:ext cx="9256804" cy="56375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163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A5D6C-8E3D-2062-B439-B1845AE7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FAQs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7FD1756-CB1A-EEB1-7E22-E3678C6E15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</a:rPr>
              <a:t>“You need to have a link worker, and we don't have one”. </a:t>
            </a:r>
            <a:endParaRPr lang="en-US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have built social prescribing pathways that don't include a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linkworker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Some providers (clinicians) directly make the referral using the  EMR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Some providers refer the client to an inter-professional team that meets weekly (called “bridges”)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85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4C4294E-033C-8E8F-4F83-8C0168DA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305" y="4331292"/>
            <a:ext cx="5713103" cy="245090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Next steps: [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Add next steps for your team following the onboarding meeting]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107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6A59-704C-E0C0-FC3D-C239D16A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516140"/>
                </a:solidFill>
                <a:effectLst/>
              </a:rPr>
              <a:t>WHAT IS SOCIAL PRESCRIBING?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02300-96CE-4B17-3531-16BF3E595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756" y="2461067"/>
            <a:ext cx="6235044" cy="2868858"/>
          </a:xfrm>
        </p:spPr>
        <p:txBody>
          <a:bodyPr anchor="ctr"/>
          <a:lstStyle/>
          <a:p>
            <a:pPr marL="0" indent="0">
              <a:buNone/>
            </a:pPr>
            <a:r>
              <a:rPr lang="en-US" b="0" i="0" dirty="0">
                <a:solidFill>
                  <a:srgbClr val="516140"/>
                </a:solidFill>
                <a:effectLst/>
              </a:rPr>
              <a:t>An </a:t>
            </a:r>
            <a:r>
              <a:rPr lang="en-US" b="1" i="0" dirty="0">
                <a:solidFill>
                  <a:srgbClr val="516140"/>
                </a:solidFill>
                <a:effectLst/>
              </a:rPr>
              <a:t>intentional</a:t>
            </a:r>
            <a:r>
              <a:rPr lang="en-US" b="0" i="0" dirty="0">
                <a:solidFill>
                  <a:srgbClr val="516140"/>
                </a:solidFill>
                <a:effectLst/>
              </a:rPr>
              <a:t>, </a:t>
            </a:r>
            <a:r>
              <a:rPr lang="en-US" b="1" i="0" dirty="0">
                <a:solidFill>
                  <a:srgbClr val="516140"/>
                </a:solidFill>
                <a:effectLst/>
              </a:rPr>
              <a:t>structured</a:t>
            </a:r>
            <a:r>
              <a:rPr lang="en-US" b="0" i="0" dirty="0">
                <a:solidFill>
                  <a:srgbClr val="516140"/>
                </a:solidFill>
                <a:effectLst/>
              </a:rPr>
              <a:t> way of </a:t>
            </a:r>
            <a:r>
              <a:rPr lang="en-US" b="1" i="0" dirty="0">
                <a:solidFill>
                  <a:srgbClr val="516140"/>
                </a:solidFill>
                <a:effectLst/>
              </a:rPr>
              <a:t>connecting</a:t>
            </a:r>
            <a:r>
              <a:rPr lang="en-US" b="0" i="0" dirty="0">
                <a:solidFill>
                  <a:srgbClr val="516140"/>
                </a:solidFill>
                <a:effectLst/>
              </a:rPr>
              <a:t> </a:t>
            </a:r>
            <a:r>
              <a:rPr lang="en-US" b="1" i="0" dirty="0">
                <a:solidFill>
                  <a:srgbClr val="516140"/>
                </a:solidFill>
                <a:effectLst/>
              </a:rPr>
              <a:t>people</a:t>
            </a:r>
            <a:r>
              <a:rPr lang="en-US" b="0" i="0" dirty="0">
                <a:solidFill>
                  <a:srgbClr val="516140"/>
                </a:solidFill>
                <a:effectLst/>
              </a:rPr>
              <a:t> with a range of local, </a:t>
            </a:r>
            <a:r>
              <a:rPr lang="en-US" b="0" i="1" dirty="0">
                <a:solidFill>
                  <a:srgbClr val="516140"/>
                </a:solidFill>
                <a:effectLst/>
              </a:rPr>
              <a:t>non-clinical</a:t>
            </a:r>
            <a:r>
              <a:rPr lang="en-US" b="0" i="0" dirty="0">
                <a:solidFill>
                  <a:srgbClr val="516140"/>
                </a:solidFill>
                <a:effectLst/>
              </a:rPr>
              <a:t> services, to address the </a:t>
            </a:r>
            <a:r>
              <a:rPr lang="en-US" b="1" i="0" dirty="0">
                <a:solidFill>
                  <a:srgbClr val="516140"/>
                </a:solidFill>
                <a:effectLst/>
              </a:rPr>
              <a:t>determinants of health and wellbeing </a:t>
            </a:r>
            <a:r>
              <a:rPr lang="en-US" b="0" i="0" dirty="0">
                <a:solidFill>
                  <a:srgbClr val="516140"/>
                </a:solidFill>
                <a:effectLst/>
              </a:rPr>
              <a:t>for people accessing primary care.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6FF9A4-D9F7-1D7A-4F12-298E731AF08A}"/>
              </a:ext>
            </a:extLst>
          </p:cNvPr>
          <p:cNvSpPr/>
          <p:nvPr/>
        </p:nvSpPr>
        <p:spPr>
          <a:xfrm>
            <a:off x="-823736" y="2891609"/>
            <a:ext cx="4864900" cy="484376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6A2CC6-B5A0-7EAC-E8DA-08F230A9BEC5}"/>
              </a:ext>
            </a:extLst>
          </p:cNvPr>
          <p:cNvSpPr/>
          <p:nvPr/>
        </p:nvSpPr>
        <p:spPr>
          <a:xfrm>
            <a:off x="1743111" y="2187082"/>
            <a:ext cx="2333134" cy="23331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Graphic 9" descr="Help with solid fill">
            <a:extLst>
              <a:ext uri="{FF2B5EF4-FFF2-40B4-BE49-F238E27FC236}">
                <a16:creationId xmlns:a16="http://schemas.microsoft.com/office/drawing/2014/main" id="{D20B5B65-953E-90BC-487E-2571F42B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0711" y="1994682"/>
            <a:ext cx="2717934" cy="271793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1E19F6E-08AD-F5E6-81CC-7351AB73AD70}"/>
              </a:ext>
            </a:extLst>
          </p:cNvPr>
          <p:cNvSpPr/>
          <p:nvPr/>
        </p:nvSpPr>
        <p:spPr>
          <a:xfrm>
            <a:off x="10219131" y="-1365306"/>
            <a:ext cx="3017801" cy="300469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10DD77-0072-CB3A-4787-B3351E4216BE}"/>
              </a:ext>
            </a:extLst>
          </p:cNvPr>
          <p:cNvSpPr/>
          <p:nvPr/>
        </p:nvSpPr>
        <p:spPr>
          <a:xfrm>
            <a:off x="10973524" y="162964"/>
            <a:ext cx="2333134" cy="233313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743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DAD7E9FB-AD2E-336D-91A6-E29E63C824E2}"/>
              </a:ext>
            </a:extLst>
          </p:cNvPr>
          <p:cNvSpPr/>
          <p:nvPr/>
        </p:nvSpPr>
        <p:spPr>
          <a:xfrm>
            <a:off x="-4573487" y="3867184"/>
            <a:ext cx="16985530" cy="3987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1ED9702-A650-0F7E-CB8B-1FA19DC3D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34" y="4199650"/>
            <a:ext cx="10144616" cy="2440262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Building a </a:t>
            </a:r>
            <a:r>
              <a:rPr lang="en-US" b="1" i="0" u="none" strike="noStrike" dirty="0">
                <a:solidFill>
                  <a:schemeClr val="accent6">
                    <a:lumMod val="50000"/>
                  </a:schemeClr>
                </a:solidFill>
                <a:effectLst/>
              </a:rPr>
              <a:t>more formal social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prescribing pathways:</a:t>
            </a:r>
          </a:p>
          <a:p>
            <a:pPr lvl="1" indent="-365760">
              <a:spcBef>
                <a:spcPts val="6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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helps make it </a:t>
            </a:r>
            <a:r>
              <a:rPr lang="en-US" sz="2400" i="0" u="none" strike="noStrike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</a:rPr>
              <a:t>intentional</a:t>
            </a:r>
          </a:p>
          <a:p>
            <a:pPr lvl="1" indent="-365760">
              <a:spcBef>
                <a:spcPts val="6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"/>
            </a:pPr>
            <a:r>
              <a:rPr lang="en-US" sz="2400" dirty="0">
                <a:solidFill>
                  <a:srgbClr val="000000"/>
                </a:solidFill>
              </a:rPr>
              <a:t>helps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streamline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the process of connecting clients to resources</a:t>
            </a:r>
            <a:endParaRPr lang="en-US" sz="2400" i="0" u="none" strike="noStrike" dirty="0">
              <a:solidFill>
                <a:srgbClr val="000000"/>
              </a:solidFill>
              <a:effectLst/>
            </a:endParaRPr>
          </a:p>
          <a:p>
            <a:pPr lvl="1" indent="-365760">
              <a:spcBef>
                <a:spcPts val="6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"/>
            </a:pPr>
            <a:r>
              <a:rPr lang="en-US" sz="2400" b="1" i="0" u="none" strike="noStrike" dirty="0">
                <a:solidFill>
                  <a:schemeClr val="accent6">
                    <a:lumMod val="50000"/>
                  </a:schemeClr>
                </a:solidFill>
                <a:effectLst/>
              </a:rPr>
              <a:t>documents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the work</a:t>
            </a:r>
          </a:p>
          <a:p>
            <a:pPr lvl="1" indent="-365760">
              <a:spcBef>
                <a:spcPts val="6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"/>
            </a:pPr>
            <a:r>
              <a:rPr lang="en-US" sz="2400" b="1" i="0" u="none" strike="noStrike" dirty="0">
                <a:solidFill>
                  <a:schemeClr val="accent6">
                    <a:lumMod val="50000"/>
                  </a:schemeClr>
                </a:solidFill>
                <a:effectLst/>
              </a:rPr>
              <a:t>provides data for quality improvement</a:t>
            </a:r>
          </a:p>
          <a:p>
            <a:pPr lvl="1" indent="-365760">
              <a:spcBef>
                <a:spcPts val="6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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provides a </a:t>
            </a:r>
            <a:r>
              <a:rPr lang="en-US" sz="2400" b="1" i="0" u="none" strike="noStrike" dirty="0">
                <a:solidFill>
                  <a:schemeClr val="accent6">
                    <a:lumMod val="50000"/>
                  </a:schemeClr>
                </a:solidFill>
                <a:effectLst/>
              </a:rPr>
              <a:t>strong case for increased funding and resources</a:t>
            </a:r>
          </a:p>
          <a:p>
            <a:pPr lvl="1"/>
            <a:endParaRPr lang="en-GB" sz="24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7DB8CD4-E4FA-8454-276A-7CCE0CEB3F57}"/>
              </a:ext>
            </a:extLst>
          </p:cNvPr>
          <p:cNvSpPr txBox="1">
            <a:spLocks/>
          </p:cNvSpPr>
          <p:nvPr/>
        </p:nvSpPr>
        <p:spPr>
          <a:xfrm>
            <a:off x="514350" y="1660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9471038-EB06-5A27-675A-3623705F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b="1" i="0" dirty="0">
                <a:solidFill>
                  <a:srgbClr val="516140"/>
                </a:solidFill>
                <a:effectLst/>
              </a:rPr>
              <a:t>WHAT IS SOCIAL PRESCRIBING?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4683CA-5BC2-05C6-3CB7-07B785273F4B}"/>
              </a:ext>
            </a:extLst>
          </p:cNvPr>
          <p:cNvSpPr/>
          <p:nvPr/>
        </p:nvSpPr>
        <p:spPr>
          <a:xfrm>
            <a:off x="2923584" y="1146507"/>
            <a:ext cx="2875176" cy="188207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Graphic 5" descr="Oblong speech bubble">
            <a:extLst>
              <a:ext uri="{FF2B5EF4-FFF2-40B4-BE49-F238E27FC236}">
                <a16:creationId xmlns:a16="http://schemas.microsoft.com/office/drawing/2014/main" id="{63EECB95-5D84-82B1-E798-3D69FBFEE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5061" flipH="1">
            <a:off x="2402066" y="1185525"/>
            <a:ext cx="3145792" cy="179468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1541D6F-3D3B-65EF-190C-19B62922A565}"/>
              </a:ext>
            </a:extLst>
          </p:cNvPr>
          <p:cNvSpPr/>
          <p:nvPr/>
        </p:nvSpPr>
        <p:spPr>
          <a:xfrm>
            <a:off x="6690690" y="1555467"/>
            <a:ext cx="2056904" cy="13975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Graphic 11" descr="Oblong speech bubble">
            <a:extLst>
              <a:ext uri="{FF2B5EF4-FFF2-40B4-BE49-F238E27FC236}">
                <a16:creationId xmlns:a16="http://schemas.microsoft.com/office/drawing/2014/main" id="{E2CD3D54-AC2E-2FF2-38B1-7A9150F6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2287" y="1462129"/>
            <a:ext cx="2369773" cy="1486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C4AE83-116E-F7AC-6B72-E6019FB5AD4C}"/>
              </a:ext>
            </a:extLst>
          </p:cNvPr>
          <p:cNvSpPr txBox="1"/>
          <p:nvPr/>
        </p:nvSpPr>
        <p:spPr>
          <a:xfrm>
            <a:off x="3529444" y="1595243"/>
            <a:ext cx="18779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516140"/>
                </a:solidFill>
                <a:effectLst/>
              </a:rPr>
              <a:t>But social prescribing isn’t new!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60A17-2680-3326-CDAA-7A82A385487A}"/>
              </a:ext>
            </a:extLst>
          </p:cNvPr>
          <p:cNvSpPr txBox="1"/>
          <p:nvPr/>
        </p:nvSpPr>
        <p:spPr>
          <a:xfrm>
            <a:off x="7192379" y="2073425"/>
            <a:ext cx="1877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516140"/>
                </a:solidFill>
                <a:effectLst/>
              </a:rPr>
              <a:t>That’s true!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570EA-A721-51E0-311F-A728A1832D66}"/>
              </a:ext>
            </a:extLst>
          </p:cNvPr>
          <p:cNvSpPr txBox="1"/>
          <p:nvPr/>
        </p:nvSpPr>
        <p:spPr>
          <a:xfrm>
            <a:off x="1970202" y="3314541"/>
            <a:ext cx="884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A new name for something we [may be/are] already doing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748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6A59-704C-E0C0-FC3D-C239D16A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516140"/>
                </a:solidFill>
                <a:effectLst/>
              </a:rPr>
              <a:t>WHAT IS SOCIAL PRESCRIBING?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5884C7-3572-83BE-D889-F3B15CE18B32}"/>
              </a:ext>
            </a:extLst>
          </p:cNvPr>
          <p:cNvSpPr/>
          <p:nvPr/>
        </p:nvSpPr>
        <p:spPr>
          <a:xfrm>
            <a:off x="1771936" y="2229174"/>
            <a:ext cx="2875176" cy="1882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Graphic 3" descr="Rectangle speech bubble">
            <a:extLst>
              <a:ext uri="{FF2B5EF4-FFF2-40B4-BE49-F238E27FC236}">
                <a16:creationId xmlns:a16="http://schemas.microsoft.com/office/drawing/2014/main" id="{E86F8E68-2C10-28D4-4C3B-7D52F5A0C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8308" y="2486005"/>
            <a:ext cx="2794703" cy="250244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D061AB-9D70-AE2E-6E36-0F6130DF43B5}"/>
              </a:ext>
            </a:extLst>
          </p:cNvPr>
          <p:cNvSpPr/>
          <p:nvPr/>
        </p:nvSpPr>
        <p:spPr>
          <a:xfrm>
            <a:off x="6684873" y="2731714"/>
            <a:ext cx="4073950" cy="25024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Graphic 7" descr="Rectangle speech bubble">
            <a:extLst>
              <a:ext uri="{FF2B5EF4-FFF2-40B4-BE49-F238E27FC236}">
                <a16:creationId xmlns:a16="http://schemas.microsoft.com/office/drawing/2014/main" id="{A7B2189D-0E2C-2457-F284-34D4F7F30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50948" y="2847995"/>
            <a:ext cx="3849278" cy="3446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E366F5-6FBC-6B44-4C0E-66DCB02B483C}"/>
              </a:ext>
            </a:extLst>
          </p:cNvPr>
          <p:cNvSpPr txBox="1"/>
          <p:nvPr/>
        </p:nvSpPr>
        <p:spPr>
          <a:xfrm>
            <a:off x="2481134" y="2902589"/>
            <a:ext cx="22366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516140"/>
                </a:solidFill>
                <a:effectLst/>
              </a:rPr>
              <a:t>What is the matter with you?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FAF06-F80A-E1D0-FB8A-4238F6A585CC}"/>
              </a:ext>
            </a:extLst>
          </p:cNvPr>
          <p:cNvSpPr txBox="1"/>
          <p:nvPr/>
        </p:nvSpPr>
        <p:spPr>
          <a:xfrm>
            <a:off x="7778200" y="3656709"/>
            <a:ext cx="2724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516140"/>
                </a:solidFill>
                <a:effectLst/>
                <a:latin typeface="YAFj3y8qmTY 0"/>
              </a:rPr>
              <a:t>What matters to you?</a:t>
            </a:r>
            <a:endParaRPr lang="en-CA" sz="3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0AB481-4F46-FF24-74B9-1F99DC59419E}"/>
              </a:ext>
            </a:extLst>
          </p:cNvPr>
          <p:cNvSpPr txBox="1"/>
          <p:nvPr/>
        </p:nvSpPr>
        <p:spPr>
          <a:xfrm>
            <a:off x="1154086" y="1956096"/>
            <a:ext cx="8495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16140"/>
                </a:solidFill>
                <a:effectLst/>
              </a:rPr>
              <a:t>Instead of askin</a:t>
            </a:r>
            <a:r>
              <a:rPr lang="en-US" sz="2800" b="1" dirty="0">
                <a:solidFill>
                  <a:srgbClr val="516140"/>
                </a:solidFill>
              </a:rPr>
              <a:t>g</a:t>
            </a:r>
            <a:endParaRPr lang="en-US" sz="2800" dirty="0">
              <a:solidFill>
                <a:srgbClr val="516140"/>
              </a:solidFill>
              <a:effectLst/>
            </a:endParaRPr>
          </a:p>
        </p:txBody>
      </p:sp>
      <p:sp>
        <p:nvSpPr>
          <p:cNvPr id="12" name="ZoneTexte 6">
            <a:extLst>
              <a:ext uri="{FF2B5EF4-FFF2-40B4-BE49-F238E27FC236}">
                <a16:creationId xmlns:a16="http://schemas.microsoft.com/office/drawing/2014/main" id="{0755771D-8F66-DC31-58AC-E59800593717}"/>
              </a:ext>
            </a:extLst>
          </p:cNvPr>
          <p:cNvSpPr txBox="1"/>
          <p:nvPr/>
        </p:nvSpPr>
        <p:spPr>
          <a:xfrm>
            <a:off x="6458974" y="2411964"/>
            <a:ext cx="2944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16140"/>
                </a:solidFill>
                <a:effectLst/>
              </a:rPr>
              <a:t>We are asking</a:t>
            </a:r>
            <a:endParaRPr lang="en-US" sz="2800" dirty="0">
              <a:solidFill>
                <a:schemeClr val="accent1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006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2D220BF-3ED3-C54A-90C5-4081506A9879}"/>
              </a:ext>
            </a:extLst>
          </p:cNvPr>
          <p:cNvSpPr/>
          <p:nvPr/>
        </p:nvSpPr>
        <p:spPr>
          <a:xfrm>
            <a:off x="6430297" y="647700"/>
            <a:ext cx="8834284" cy="6210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2F6A59-704C-E0C0-FC3D-C239D16A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516140"/>
                </a:solidFill>
                <a:effectLst/>
              </a:rPr>
              <a:t>WHAT IS SOCIAL PRESCRIBING?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02300-96CE-4B17-3531-16BF3E595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350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516140"/>
                </a:solidFill>
                <a:effectLst/>
              </a:rPr>
              <a:t>Health equity </a:t>
            </a:r>
            <a:r>
              <a:rPr lang="en-US" b="0" i="0" dirty="0">
                <a:solidFill>
                  <a:srgbClr val="516140"/>
                </a:solidFill>
                <a:effectLst/>
              </a:rPr>
              <a:t>is a cornerstone of effective social prescribing.</a:t>
            </a:r>
          </a:p>
          <a:p>
            <a:pPr marL="0" indent="0">
              <a:buNone/>
            </a:pPr>
            <a:endParaRPr lang="en-US" b="0" i="0" dirty="0">
              <a:solidFill>
                <a:srgbClr val="516140"/>
              </a:solidFill>
              <a:effectLst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516140"/>
                </a:solidFill>
                <a:effectLst/>
              </a:rPr>
              <a:t>Successfully implementing a social prescribing program means </a:t>
            </a:r>
            <a:r>
              <a:rPr lang="en-US" b="1" i="0" dirty="0">
                <a:solidFill>
                  <a:srgbClr val="516140"/>
                </a:solidFill>
                <a:effectLst/>
              </a:rPr>
              <a:t>removing the barriers </a:t>
            </a:r>
            <a:r>
              <a:rPr lang="en-US" b="0" i="0" dirty="0">
                <a:solidFill>
                  <a:srgbClr val="516140"/>
                </a:solidFill>
                <a:effectLst/>
              </a:rPr>
              <a:t>clients experience. </a:t>
            </a:r>
            <a:endParaRPr lang="en-US" dirty="0"/>
          </a:p>
          <a:p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8D1307-1090-8D01-36E1-80BB50284EAD}"/>
              </a:ext>
            </a:extLst>
          </p:cNvPr>
          <p:cNvSpPr/>
          <p:nvPr/>
        </p:nvSpPr>
        <p:spPr>
          <a:xfrm>
            <a:off x="9558083" y="180108"/>
            <a:ext cx="5560831" cy="401665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6F9047-2468-7596-5658-06F334F2CB71}"/>
              </a:ext>
            </a:extLst>
          </p:cNvPr>
          <p:cNvSpPr/>
          <p:nvPr/>
        </p:nvSpPr>
        <p:spPr>
          <a:xfrm>
            <a:off x="6061587" y="1214898"/>
            <a:ext cx="7762500" cy="5963725"/>
          </a:xfrm>
          <a:custGeom>
            <a:avLst/>
            <a:gdLst>
              <a:gd name="connsiteX0" fmla="*/ 6066671 w 7250693"/>
              <a:gd name="connsiteY0" fmla="*/ 8551 h 4593473"/>
              <a:gd name="connsiteX1" fmla="*/ 1711239 w 7250693"/>
              <a:gd name="connsiteY1" fmla="*/ 610130 h 4593473"/>
              <a:gd name="connsiteX2" fmla="*/ 255418 w 7250693"/>
              <a:gd name="connsiteY2" fmla="*/ 3894751 h 4593473"/>
              <a:gd name="connsiteX3" fmla="*/ 6584029 w 7250693"/>
              <a:gd name="connsiteY3" fmla="*/ 4363982 h 4593473"/>
              <a:gd name="connsiteX4" fmla="*/ 6752471 w 7250693"/>
              <a:gd name="connsiteY4" fmla="*/ 1031235 h 459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693" h="4593473">
                <a:moveTo>
                  <a:pt x="6066671" y="8551"/>
                </a:moveTo>
                <a:cubicBezTo>
                  <a:pt x="4373226" y="-14510"/>
                  <a:pt x="2679781" y="-37570"/>
                  <a:pt x="1711239" y="610130"/>
                </a:cubicBezTo>
                <a:cubicBezTo>
                  <a:pt x="742697" y="1257830"/>
                  <a:pt x="-556714" y="3269109"/>
                  <a:pt x="255418" y="3894751"/>
                </a:cubicBezTo>
                <a:cubicBezTo>
                  <a:pt x="1067550" y="4520393"/>
                  <a:pt x="5501187" y="4841235"/>
                  <a:pt x="6584029" y="4363982"/>
                </a:cubicBezTo>
                <a:cubicBezTo>
                  <a:pt x="7666871" y="3886729"/>
                  <a:pt x="7209671" y="2458982"/>
                  <a:pt x="6752471" y="1031235"/>
                </a:cubicBezTo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704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6DA370-2933-0177-AA0A-E9A12E6E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SOCIAL PRESCRIBING PATHWAY COMPONENTS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0F335D-C9D8-8C17-DC48-70C6F739CCD6}"/>
              </a:ext>
            </a:extLst>
          </p:cNvPr>
          <p:cNvSpPr txBox="1"/>
          <p:nvPr/>
        </p:nvSpPr>
        <p:spPr>
          <a:xfrm>
            <a:off x="1990920" y="5422440"/>
            <a:ext cx="27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6">
                    <a:lumMod val="50000"/>
                  </a:schemeClr>
                </a:solidFill>
              </a:rPr>
              <a:t>(Physician, nurse, dietician…)</a:t>
            </a:r>
          </a:p>
        </p:txBody>
      </p:sp>
      <p:sp>
        <p:nvSpPr>
          <p:cNvPr id="21" name="ZoneTexte 2">
            <a:extLst>
              <a:ext uri="{FF2B5EF4-FFF2-40B4-BE49-F238E27FC236}">
                <a16:creationId xmlns:a16="http://schemas.microsoft.com/office/drawing/2014/main" id="{CF21904D-04FB-D348-704B-CE595CF3E2B5}"/>
              </a:ext>
            </a:extLst>
          </p:cNvPr>
          <p:cNvSpPr txBox="1"/>
          <p:nvPr/>
        </p:nvSpPr>
        <p:spPr>
          <a:xfrm>
            <a:off x="7254790" y="5437057"/>
            <a:ext cx="27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Needs other than clinical</a:t>
            </a: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D1CC12A8-A826-9A7F-B0B2-8767EA61406B}"/>
              </a:ext>
            </a:extLst>
          </p:cNvPr>
          <p:cNvSpPr txBox="1"/>
          <p:nvPr/>
        </p:nvSpPr>
        <p:spPr>
          <a:xfrm>
            <a:off x="855924" y="1270674"/>
            <a:ext cx="905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1/4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94E768-ED31-A559-3435-3E9679C2C1B7}"/>
              </a:ext>
            </a:extLst>
          </p:cNvPr>
          <p:cNvGrpSpPr/>
          <p:nvPr/>
        </p:nvGrpSpPr>
        <p:grpSpPr>
          <a:xfrm>
            <a:off x="2452744" y="3631411"/>
            <a:ext cx="1612729" cy="1906166"/>
            <a:chOff x="3450835" y="2816711"/>
            <a:chExt cx="1612729" cy="190616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9E1F0F-64C0-A9B5-24AF-5E5DAD1C8C0B}"/>
                </a:ext>
              </a:extLst>
            </p:cNvPr>
            <p:cNvSpPr/>
            <p:nvPr/>
          </p:nvSpPr>
          <p:spPr>
            <a:xfrm>
              <a:off x="3450835" y="2816711"/>
              <a:ext cx="1506071" cy="150207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E84C73-5203-3C5A-EA87-2DCA64C4365C}"/>
                </a:ext>
              </a:extLst>
            </p:cNvPr>
            <p:cNvSpPr/>
            <p:nvPr/>
          </p:nvSpPr>
          <p:spPr>
            <a:xfrm>
              <a:off x="3670547" y="2997657"/>
              <a:ext cx="1286359" cy="12863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ZoneTexte 16">
              <a:extLst>
                <a:ext uri="{FF2B5EF4-FFF2-40B4-BE49-F238E27FC236}">
                  <a16:creationId xmlns:a16="http://schemas.microsoft.com/office/drawing/2014/main" id="{F33A7FCF-B48C-767B-8191-673CAC6C2F69}"/>
                </a:ext>
              </a:extLst>
            </p:cNvPr>
            <p:cNvSpPr txBox="1"/>
            <p:nvPr/>
          </p:nvSpPr>
          <p:spPr>
            <a:xfrm>
              <a:off x="3557493" y="4353545"/>
              <a:ext cx="1506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>
                      <a:lumMod val="50000"/>
                    </a:schemeClr>
                  </a:solidFill>
                </a:rPr>
                <a:t>PROVIDER</a:t>
              </a:r>
            </a:p>
          </p:txBody>
        </p:sp>
        <p:pic>
          <p:nvPicPr>
            <p:cNvPr id="12" name="Graphic 11" descr="Doctor female with solid fill">
              <a:extLst>
                <a:ext uri="{FF2B5EF4-FFF2-40B4-BE49-F238E27FC236}">
                  <a16:creationId xmlns:a16="http://schemas.microsoft.com/office/drawing/2014/main" id="{699757F6-1AC3-3243-CCBD-C34C2E57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56526" y="3164935"/>
              <a:ext cx="916951" cy="91695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07C07-4CAB-9460-7026-75A67B61FA8B}"/>
              </a:ext>
            </a:extLst>
          </p:cNvPr>
          <p:cNvGrpSpPr/>
          <p:nvPr/>
        </p:nvGrpSpPr>
        <p:grpSpPr>
          <a:xfrm>
            <a:off x="7818227" y="3621131"/>
            <a:ext cx="1584083" cy="1916446"/>
            <a:chOff x="7122039" y="2806431"/>
            <a:chExt cx="1584083" cy="191644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4177BA-B5EF-60F8-1DF5-C0E95844F229}"/>
                </a:ext>
              </a:extLst>
            </p:cNvPr>
            <p:cNvSpPr/>
            <p:nvPr/>
          </p:nvSpPr>
          <p:spPr>
            <a:xfrm>
              <a:off x="7200051" y="2806431"/>
              <a:ext cx="1506071" cy="15020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50AB74-1668-CD4B-4A49-F0C4AE3B5EA9}"/>
                </a:ext>
              </a:extLst>
            </p:cNvPr>
            <p:cNvSpPr/>
            <p:nvPr/>
          </p:nvSpPr>
          <p:spPr>
            <a:xfrm>
              <a:off x="7235093" y="2997657"/>
              <a:ext cx="1286359" cy="12863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ZoneTexte 16">
              <a:extLst>
                <a:ext uri="{FF2B5EF4-FFF2-40B4-BE49-F238E27FC236}">
                  <a16:creationId xmlns:a16="http://schemas.microsoft.com/office/drawing/2014/main" id="{D7CE7869-DE35-931A-F5C2-1A9C814A1689}"/>
                </a:ext>
              </a:extLst>
            </p:cNvPr>
            <p:cNvSpPr txBox="1"/>
            <p:nvPr/>
          </p:nvSpPr>
          <p:spPr>
            <a:xfrm>
              <a:off x="7122039" y="4353545"/>
              <a:ext cx="1506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2">
                      <a:lumMod val="50000"/>
                    </a:schemeClr>
                  </a:solidFill>
                </a:rPr>
                <a:t>CLIENT</a:t>
              </a:r>
            </a:p>
          </p:txBody>
        </p:sp>
        <p:pic>
          <p:nvPicPr>
            <p:cNvPr id="25" name="Graphic 24" descr="Male profile outline">
              <a:extLst>
                <a:ext uri="{FF2B5EF4-FFF2-40B4-BE49-F238E27FC236}">
                  <a16:creationId xmlns:a16="http://schemas.microsoft.com/office/drawing/2014/main" id="{4C06D27E-DCF8-788F-9A13-4020DA60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421073" y="3167486"/>
              <a:ext cx="914400" cy="914400"/>
            </a:xfrm>
            <a:prstGeom prst="rect">
              <a:avLst/>
            </a:prstGeom>
          </p:spPr>
        </p:pic>
      </p:grpSp>
      <p:sp>
        <p:nvSpPr>
          <p:cNvPr id="28" name="Flèche : double flèche horizontale 17">
            <a:extLst>
              <a:ext uri="{FF2B5EF4-FFF2-40B4-BE49-F238E27FC236}">
                <a16:creationId xmlns:a16="http://schemas.microsoft.com/office/drawing/2014/main" id="{A3E8634C-2BF4-7257-0CCD-1BF6E57BFEE4}"/>
              </a:ext>
            </a:extLst>
          </p:cNvPr>
          <p:cNvSpPr/>
          <p:nvPr/>
        </p:nvSpPr>
        <p:spPr>
          <a:xfrm>
            <a:off x="4779887" y="4405716"/>
            <a:ext cx="2826529" cy="178778"/>
          </a:xfrm>
          <a:prstGeom prst="leftRightArrow">
            <a:avLst>
              <a:gd name="adj1" fmla="val 41148"/>
              <a:gd name="adj2" fmla="val 6438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0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6DA370-2933-0177-AA0A-E9A12E6E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PRESCRIBING PATHWAY COMPONENTS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7858051E-132F-B162-EB1F-65B2688A912C}"/>
              </a:ext>
            </a:extLst>
          </p:cNvPr>
          <p:cNvSpPr/>
          <p:nvPr/>
        </p:nvSpPr>
        <p:spPr>
          <a:xfrm rot="19245996">
            <a:off x="4333017" y="3340437"/>
            <a:ext cx="1077830" cy="17712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E9F358-E376-D83C-8BDE-1E3A003535E1}"/>
              </a:ext>
            </a:extLst>
          </p:cNvPr>
          <p:cNvSpPr txBox="1"/>
          <p:nvPr/>
        </p:nvSpPr>
        <p:spPr>
          <a:xfrm rot="19308330">
            <a:off x="4431449" y="3257210"/>
            <a:ext cx="137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Referral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23087B-D3A1-636C-B67A-28FB20440673}"/>
              </a:ext>
            </a:extLst>
          </p:cNvPr>
          <p:cNvGrpSpPr/>
          <p:nvPr/>
        </p:nvGrpSpPr>
        <p:grpSpPr>
          <a:xfrm>
            <a:off x="2452744" y="3631411"/>
            <a:ext cx="1612729" cy="1906166"/>
            <a:chOff x="3450835" y="2816711"/>
            <a:chExt cx="1612729" cy="190616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42CAC6-57CE-ECBE-0E20-DFB8B26ECC64}"/>
                </a:ext>
              </a:extLst>
            </p:cNvPr>
            <p:cNvSpPr/>
            <p:nvPr/>
          </p:nvSpPr>
          <p:spPr>
            <a:xfrm>
              <a:off x="3450835" y="2816711"/>
              <a:ext cx="1506071" cy="150207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E85016-245A-F64F-E7C1-3878EFA759DC}"/>
                </a:ext>
              </a:extLst>
            </p:cNvPr>
            <p:cNvSpPr/>
            <p:nvPr/>
          </p:nvSpPr>
          <p:spPr>
            <a:xfrm>
              <a:off x="3670547" y="2997657"/>
              <a:ext cx="1286359" cy="12863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ZoneTexte 16">
              <a:extLst>
                <a:ext uri="{FF2B5EF4-FFF2-40B4-BE49-F238E27FC236}">
                  <a16:creationId xmlns:a16="http://schemas.microsoft.com/office/drawing/2014/main" id="{8673223C-F3EB-F096-3862-9A53953F3CF8}"/>
                </a:ext>
              </a:extLst>
            </p:cNvPr>
            <p:cNvSpPr txBox="1"/>
            <p:nvPr/>
          </p:nvSpPr>
          <p:spPr>
            <a:xfrm>
              <a:off x="3557493" y="4353545"/>
              <a:ext cx="1506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>
                      <a:lumMod val="50000"/>
                    </a:schemeClr>
                  </a:solidFill>
                </a:rPr>
                <a:t>PROVIDER</a:t>
              </a:r>
            </a:p>
          </p:txBody>
        </p:sp>
        <p:pic>
          <p:nvPicPr>
            <p:cNvPr id="18" name="Graphic 17" descr="Doctor female with solid fill">
              <a:extLst>
                <a:ext uri="{FF2B5EF4-FFF2-40B4-BE49-F238E27FC236}">
                  <a16:creationId xmlns:a16="http://schemas.microsoft.com/office/drawing/2014/main" id="{EE339A7B-B237-1544-10ED-69F639A1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56526" y="3164935"/>
              <a:ext cx="916951" cy="91695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513F92-03F9-C97B-D848-639525106CF6}"/>
              </a:ext>
            </a:extLst>
          </p:cNvPr>
          <p:cNvGrpSpPr/>
          <p:nvPr/>
        </p:nvGrpSpPr>
        <p:grpSpPr>
          <a:xfrm>
            <a:off x="7818227" y="3621131"/>
            <a:ext cx="1584083" cy="1916446"/>
            <a:chOff x="7122039" y="2806431"/>
            <a:chExt cx="1584083" cy="191644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A2126DE-7E6F-4F40-34F0-AFBFDE821947}"/>
                </a:ext>
              </a:extLst>
            </p:cNvPr>
            <p:cNvSpPr/>
            <p:nvPr/>
          </p:nvSpPr>
          <p:spPr>
            <a:xfrm>
              <a:off x="7200051" y="2806431"/>
              <a:ext cx="1506071" cy="15020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CE27CC-516B-0290-9B3D-85A815D724B2}"/>
                </a:ext>
              </a:extLst>
            </p:cNvPr>
            <p:cNvSpPr/>
            <p:nvPr/>
          </p:nvSpPr>
          <p:spPr>
            <a:xfrm>
              <a:off x="7235093" y="2997657"/>
              <a:ext cx="1286359" cy="12863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ZoneTexte 16">
              <a:extLst>
                <a:ext uri="{FF2B5EF4-FFF2-40B4-BE49-F238E27FC236}">
                  <a16:creationId xmlns:a16="http://schemas.microsoft.com/office/drawing/2014/main" id="{BBD4D0C4-9AB9-39F0-6EF0-5EF8D5AB2FB1}"/>
                </a:ext>
              </a:extLst>
            </p:cNvPr>
            <p:cNvSpPr txBox="1"/>
            <p:nvPr/>
          </p:nvSpPr>
          <p:spPr>
            <a:xfrm>
              <a:off x="7122039" y="4353545"/>
              <a:ext cx="1506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2">
                      <a:lumMod val="50000"/>
                    </a:schemeClr>
                  </a:solidFill>
                </a:rPr>
                <a:t>CLIENT</a:t>
              </a:r>
            </a:p>
          </p:txBody>
        </p:sp>
        <p:pic>
          <p:nvPicPr>
            <p:cNvPr id="23" name="Graphic 22" descr="Male profile outline">
              <a:extLst>
                <a:ext uri="{FF2B5EF4-FFF2-40B4-BE49-F238E27FC236}">
                  <a16:creationId xmlns:a16="http://schemas.microsoft.com/office/drawing/2014/main" id="{B5628C13-6BF1-7DAB-9466-1CA3848A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421073" y="3167486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F22A45-D99D-240E-134A-85C0D4DFB2A3}"/>
              </a:ext>
            </a:extLst>
          </p:cNvPr>
          <p:cNvGrpSpPr/>
          <p:nvPr/>
        </p:nvGrpSpPr>
        <p:grpSpPr>
          <a:xfrm>
            <a:off x="5576132" y="1591722"/>
            <a:ext cx="1813308" cy="2193445"/>
            <a:chOff x="7122039" y="2806431"/>
            <a:chExt cx="1813308" cy="219344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9E45C17-12AB-4584-C3F3-2767E475F0E0}"/>
                </a:ext>
              </a:extLst>
            </p:cNvPr>
            <p:cNvSpPr/>
            <p:nvPr/>
          </p:nvSpPr>
          <p:spPr>
            <a:xfrm>
              <a:off x="7200051" y="2806431"/>
              <a:ext cx="1506071" cy="150207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4B5E540-0480-49E1-3CE8-C4FF74DAEAA1}"/>
                </a:ext>
              </a:extLst>
            </p:cNvPr>
            <p:cNvSpPr/>
            <p:nvPr/>
          </p:nvSpPr>
          <p:spPr>
            <a:xfrm>
              <a:off x="7235093" y="2997657"/>
              <a:ext cx="1286359" cy="12863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ZoneTexte 16">
              <a:extLst>
                <a:ext uri="{FF2B5EF4-FFF2-40B4-BE49-F238E27FC236}">
                  <a16:creationId xmlns:a16="http://schemas.microsoft.com/office/drawing/2014/main" id="{CE06F909-2F51-390F-2C04-769492450234}"/>
                </a:ext>
              </a:extLst>
            </p:cNvPr>
            <p:cNvSpPr txBox="1"/>
            <p:nvPr/>
          </p:nvSpPr>
          <p:spPr>
            <a:xfrm>
              <a:off x="7122039" y="4353545"/>
              <a:ext cx="1813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5">
                      <a:lumMod val="75000"/>
                    </a:schemeClr>
                  </a:solidFill>
                </a:rPr>
                <a:t>NAVIGATOR/CONNECT</a:t>
              </a:r>
            </a:p>
          </p:txBody>
        </p:sp>
        <p:pic>
          <p:nvPicPr>
            <p:cNvPr id="28" name="Graphic 27" descr="Link with solid fill">
              <a:extLst>
                <a:ext uri="{FF2B5EF4-FFF2-40B4-BE49-F238E27FC236}">
                  <a16:creationId xmlns:a16="http://schemas.microsoft.com/office/drawing/2014/main" id="{0852431B-AE52-D6DF-05BB-FDD40300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395243" y="3208814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Flèche : double flèche horizontale 17">
            <a:extLst>
              <a:ext uri="{FF2B5EF4-FFF2-40B4-BE49-F238E27FC236}">
                <a16:creationId xmlns:a16="http://schemas.microsoft.com/office/drawing/2014/main" id="{A84F8F72-44C6-D188-22D0-AC395B6430C9}"/>
              </a:ext>
            </a:extLst>
          </p:cNvPr>
          <p:cNvSpPr/>
          <p:nvPr/>
        </p:nvSpPr>
        <p:spPr>
          <a:xfrm>
            <a:off x="4779887" y="4405716"/>
            <a:ext cx="2826529" cy="178778"/>
          </a:xfrm>
          <a:prstGeom prst="leftRightArrow">
            <a:avLst>
              <a:gd name="adj1" fmla="val 41148"/>
              <a:gd name="adj2" fmla="val 6438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8047F-79A4-767E-013A-53589D69A94D}"/>
              </a:ext>
            </a:extLst>
          </p:cNvPr>
          <p:cNvSpPr txBox="1"/>
          <p:nvPr/>
        </p:nvSpPr>
        <p:spPr>
          <a:xfrm>
            <a:off x="3916691" y="4059875"/>
            <a:ext cx="80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A928ADFB-8160-266C-93A8-7FE59123E803}"/>
              </a:ext>
            </a:extLst>
          </p:cNvPr>
          <p:cNvSpPr txBox="1"/>
          <p:nvPr/>
        </p:nvSpPr>
        <p:spPr>
          <a:xfrm>
            <a:off x="855924" y="1270674"/>
            <a:ext cx="905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2/4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11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8433B0B5-B99F-E6A9-0845-C1E56DA49787}"/>
              </a:ext>
            </a:extLst>
          </p:cNvPr>
          <p:cNvSpPr/>
          <p:nvPr/>
        </p:nvSpPr>
        <p:spPr>
          <a:xfrm>
            <a:off x="8340981" y="4128551"/>
            <a:ext cx="2190785" cy="2190785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B958C885-CE98-43AC-5F35-8D2C552A507D}"/>
              </a:ext>
            </a:extLst>
          </p:cNvPr>
          <p:cNvSpPr/>
          <p:nvPr/>
        </p:nvSpPr>
        <p:spPr>
          <a:xfrm>
            <a:off x="6855244" y="3226577"/>
            <a:ext cx="2190785" cy="2190785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rganigramme : Connecteur 28">
            <a:extLst>
              <a:ext uri="{FF2B5EF4-FFF2-40B4-BE49-F238E27FC236}">
                <a16:creationId xmlns:a16="http://schemas.microsoft.com/office/drawing/2014/main" id="{86D7A7D9-5065-2697-59B2-8B5EB3911C36}"/>
              </a:ext>
            </a:extLst>
          </p:cNvPr>
          <p:cNvSpPr/>
          <p:nvPr/>
        </p:nvSpPr>
        <p:spPr>
          <a:xfrm>
            <a:off x="7328868" y="1454878"/>
            <a:ext cx="2190785" cy="2190785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6DA370-2933-0177-AA0A-E9A12E6E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PRESCRIBING PATHWAY COMPONENTS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155CC50-2FC6-810F-6F8E-7E8A39C37FFB}"/>
              </a:ext>
            </a:extLst>
          </p:cNvPr>
          <p:cNvSpPr txBox="1"/>
          <p:nvPr/>
        </p:nvSpPr>
        <p:spPr>
          <a:xfrm>
            <a:off x="855924" y="1270674"/>
            <a:ext cx="905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3/4</a:t>
            </a:r>
          </a:p>
        </p:txBody>
      </p:sp>
      <p:sp>
        <p:nvSpPr>
          <p:cNvPr id="7" name="Flèche : droite 4">
            <a:extLst>
              <a:ext uri="{FF2B5EF4-FFF2-40B4-BE49-F238E27FC236}">
                <a16:creationId xmlns:a16="http://schemas.microsoft.com/office/drawing/2014/main" id="{1D675F10-49B9-2709-7296-E0596092A6D8}"/>
              </a:ext>
            </a:extLst>
          </p:cNvPr>
          <p:cNvSpPr/>
          <p:nvPr/>
        </p:nvSpPr>
        <p:spPr>
          <a:xfrm rot="19419938">
            <a:off x="1481991" y="3224531"/>
            <a:ext cx="1882030" cy="15565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ZoneTexte 5">
            <a:extLst>
              <a:ext uri="{FF2B5EF4-FFF2-40B4-BE49-F238E27FC236}">
                <a16:creationId xmlns:a16="http://schemas.microsoft.com/office/drawing/2014/main" id="{832F216E-CE3B-0E3F-3A10-A1AF684CC39E}"/>
              </a:ext>
            </a:extLst>
          </p:cNvPr>
          <p:cNvSpPr txBox="1"/>
          <p:nvPr/>
        </p:nvSpPr>
        <p:spPr>
          <a:xfrm rot="19522824">
            <a:off x="1678546" y="2921550"/>
            <a:ext cx="137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Referral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51E8D-C4B7-26F5-2D5F-86EB2C78F5CB}"/>
              </a:ext>
            </a:extLst>
          </p:cNvPr>
          <p:cNvGrpSpPr/>
          <p:nvPr/>
        </p:nvGrpSpPr>
        <p:grpSpPr>
          <a:xfrm>
            <a:off x="736108" y="3966874"/>
            <a:ext cx="1612729" cy="1906166"/>
            <a:chOff x="3450835" y="2816711"/>
            <a:chExt cx="1612729" cy="190616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24EEE9-D823-44DB-061F-E17D3BEF68FC}"/>
                </a:ext>
              </a:extLst>
            </p:cNvPr>
            <p:cNvSpPr/>
            <p:nvPr/>
          </p:nvSpPr>
          <p:spPr>
            <a:xfrm>
              <a:off x="3450835" y="2816711"/>
              <a:ext cx="1506071" cy="150207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BEA8DF-1DA6-B48A-A4A0-66EF94EA9270}"/>
                </a:ext>
              </a:extLst>
            </p:cNvPr>
            <p:cNvSpPr/>
            <p:nvPr/>
          </p:nvSpPr>
          <p:spPr>
            <a:xfrm>
              <a:off x="3670547" y="2997657"/>
              <a:ext cx="1286359" cy="12863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ZoneTexte 16">
              <a:extLst>
                <a:ext uri="{FF2B5EF4-FFF2-40B4-BE49-F238E27FC236}">
                  <a16:creationId xmlns:a16="http://schemas.microsoft.com/office/drawing/2014/main" id="{21F79A12-528B-556A-66D9-3BA6545F7DB8}"/>
                </a:ext>
              </a:extLst>
            </p:cNvPr>
            <p:cNvSpPr txBox="1"/>
            <p:nvPr/>
          </p:nvSpPr>
          <p:spPr>
            <a:xfrm>
              <a:off x="3557493" y="4353545"/>
              <a:ext cx="1506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>
                      <a:lumMod val="50000"/>
                    </a:schemeClr>
                  </a:solidFill>
                </a:rPr>
                <a:t>PROVIDER</a:t>
              </a:r>
            </a:p>
          </p:txBody>
        </p:sp>
        <p:pic>
          <p:nvPicPr>
            <p:cNvPr id="20" name="Graphic 19" descr="Doctor female with solid fill">
              <a:extLst>
                <a:ext uri="{FF2B5EF4-FFF2-40B4-BE49-F238E27FC236}">
                  <a16:creationId xmlns:a16="http://schemas.microsoft.com/office/drawing/2014/main" id="{3F161B97-D926-9E04-0EAC-06032161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56526" y="3164935"/>
              <a:ext cx="916951" cy="91695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4651B-5285-EA86-D4B7-11AF4BA09F98}"/>
              </a:ext>
            </a:extLst>
          </p:cNvPr>
          <p:cNvGrpSpPr/>
          <p:nvPr/>
        </p:nvGrpSpPr>
        <p:grpSpPr>
          <a:xfrm>
            <a:off x="4219963" y="3922603"/>
            <a:ext cx="1584083" cy="1916446"/>
            <a:chOff x="7122039" y="2806431"/>
            <a:chExt cx="1584083" cy="191644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A8EE75-27D7-64A4-269B-4612569B7AB3}"/>
                </a:ext>
              </a:extLst>
            </p:cNvPr>
            <p:cNvSpPr/>
            <p:nvPr/>
          </p:nvSpPr>
          <p:spPr>
            <a:xfrm>
              <a:off x="7200051" y="2806431"/>
              <a:ext cx="1506071" cy="15020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0777EBF-3043-FBAC-1675-9C71AFDDBB19}"/>
                </a:ext>
              </a:extLst>
            </p:cNvPr>
            <p:cNvSpPr/>
            <p:nvPr/>
          </p:nvSpPr>
          <p:spPr>
            <a:xfrm>
              <a:off x="7235093" y="2997657"/>
              <a:ext cx="1286359" cy="12863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ZoneTexte 16">
              <a:extLst>
                <a:ext uri="{FF2B5EF4-FFF2-40B4-BE49-F238E27FC236}">
                  <a16:creationId xmlns:a16="http://schemas.microsoft.com/office/drawing/2014/main" id="{175ED823-2460-D9DC-8D16-8C604F25C500}"/>
                </a:ext>
              </a:extLst>
            </p:cNvPr>
            <p:cNvSpPr txBox="1"/>
            <p:nvPr/>
          </p:nvSpPr>
          <p:spPr>
            <a:xfrm>
              <a:off x="7122039" y="4353545"/>
              <a:ext cx="1506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2">
                      <a:lumMod val="50000"/>
                    </a:schemeClr>
                  </a:solidFill>
                </a:rPr>
                <a:t>CLIENT</a:t>
              </a:r>
            </a:p>
          </p:txBody>
        </p:sp>
        <p:pic>
          <p:nvPicPr>
            <p:cNvPr id="32" name="Graphic 31" descr="Male profile outline">
              <a:extLst>
                <a:ext uri="{FF2B5EF4-FFF2-40B4-BE49-F238E27FC236}">
                  <a16:creationId xmlns:a16="http://schemas.microsoft.com/office/drawing/2014/main" id="{D5D492D4-8A74-76F9-4977-0C51BCD84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421073" y="3167486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E0A4D5-07A5-AC53-D34B-57597F370D67}"/>
              </a:ext>
            </a:extLst>
          </p:cNvPr>
          <p:cNvGrpSpPr/>
          <p:nvPr/>
        </p:nvGrpSpPr>
        <p:grpSpPr>
          <a:xfrm>
            <a:off x="3283152" y="1690688"/>
            <a:ext cx="1813308" cy="2193445"/>
            <a:chOff x="7122039" y="2806431"/>
            <a:chExt cx="1813308" cy="219344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730C3DF-8D17-304C-9804-314F13318E1D}"/>
                </a:ext>
              </a:extLst>
            </p:cNvPr>
            <p:cNvSpPr/>
            <p:nvPr/>
          </p:nvSpPr>
          <p:spPr>
            <a:xfrm>
              <a:off x="7200051" y="2806431"/>
              <a:ext cx="1506071" cy="150207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D4F879-7F64-AB53-07DE-844C4A6F5C28}"/>
                </a:ext>
              </a:extLst>
            </p:cNvPr>
            <p:cNvSpPr/>
            <p:nvPr/>
          </p:nvSpPr>
          <p:spPr>
            <a:xfrm>
              <a:off x="7235093" y="2997657"/>
              <a:ext cx="1286359" cy="12863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ZoneTexte 16">
              <a:extLst>
                <a:ext uri="{FF2B5EF4-FFF2-40B4-BE49-F238E27FC236}">
                  <a16:creationId xmlns:a16="http://schemas.microsoft.com/office/drawing/2014/main" id="{15ECB242-04EC-B787-21A0-33DB362AA763}"/>
                </a:ext>
              </a:extLst>
            </p:cNvPr>
            <p:cNvSpPr txBox="1"/>
            <p:nvPr/>
          </p:nvSpPr>
          <p:spPr>
            <a:xfrm>
              <a:off x="7122039" y="4353545"/>
              <a:ext cx="1813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5">
                      <a:lumMod val="75000"/>
                    </a:schemeClr>
                  </a:solidFill>
                </a:rPr>
                <a:t>NAVIGATOR/CONNECT</a:t>
              </a:r>
            </a:p>
          </p:txBody>
        </p:sp>
        <p:pic>
          <p:nvPicPr>
            <p:cNvPr id="37" name="Graphic 36" descr="Link with solid fill">
              <a:extLst>
                <a:ext uri="{FF2B5EF4-FFF2-40B4-BE49-F238E27FC236}">
                  <a16:creationId xmlns:a16="http://schemas.microsoft.com/office/drawing/2014/main" id="{37F87DE1-6C10-1F03-7251-FF99AAEC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395243" y="3208814"/>
              <a:ext cx="914400" cy="914400"/>
            </a:xfrm>
            <a:prstGeom prst="rect">
              <a:avLst/>
            </a:prstGeom>
          </p:spPr>
        </p:pic>
      </p:grpSp>
      <p:sp>
        <p:nvSpPr>
          <p:cNvPr id="38" name="Flèche : double flèche horizontale 17">
            <a:extLst>
              <a:ext uri="{FF2B5EF4-FFF2-40B4-BE49-F238E27FC236}">
                <a16:creationId xmlns:a16="http://schemas.microsoft.com/office/drawing/2014/main" id="{9464BCD7-A2F8-1927-9B77-8B7F1E419E91}"/>
              </a:ext>
            </a:extLst>
          </p:cNvPr>
          <p:cNvSpPr/>
          <p:nvPr/>
        </p:nvSpPr>
        <p:spPr>
          <a:xfrm>
            <a:off x="2428158" y="4699400"/>
            <a:ext cx="1737360" cy="187513"/>
          </a:xfrm>
          <a:prstGeom prst="leftRightArrow">
            <a:avLst>
              <a:gd name="adj1" fmla="val 41148"/>
              <a:gd name="adj2" fmla="val 6438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CC47DCC3-3177-4ADF-BC85-37D5BBA30FC2}"/>
              </a:ext>
            </a:extLst>
          </p:cNvPr>
          <p:cNvSpPr txBox="1"/>
          <p:nvPr/>
        </p:nvSpPr>
        <p:spPr>
          <a:xfrm>
            <a:off x="1994609" y="4046793"/>
            <a:ext cx="80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</a:p>
        </p:txBody>
      </p:sp>
      <p:sp>
        <p:nvSpPr>
          <p:cNvPr id="43" name="Flèche : double flèche horizontale 17">
            <a:extLst>
              <a:ext uri="{FF2B5EF4-FFF2-40B4-BE49-F238E27FC236}">
                <a16:creationId xmlns:a16="http://schemas.microsoft.com/office/drawing/2014/main" id="{350341D9-DEDD-0E16-B9AA-C7E7E5F8B663}"/>
              </a:ext>
            </a:extLst>
          </p:cNvPr>
          <p:cNvSpPr/>
          <p:nvPr/>
        </p:nvSpPr>
        <p:spPr>
          <a:xfrm>
            <a:off x="4972998" y="2385667"/>
            <a:ext cx="1737360" cy="187513"/>
          </a:xfrm>
          <a:prstGeom prst="leftRightArrow">
            <a:avLst>
              <a:gd name="adj1" fmla="val 41148"/>
              <a:gd name="adj2" fmla="val 6438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Graphic 43" descr="Link with solid fill">
            <a:extLst>
              <a:ext uri="{FF2B5EF4-FFF2-40B4-BE49-F238E27FC236}">
                <a16:creationId xmlns:a16="http://schemas.microsoft.com/office/drawing/2014/main" id="{3DEE2500-200D-893D-F50C-78511BC0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18900000">
            <a:off x="5814600" y="4315370"/>
            <a:ext cx="914400" cy="914400"/>
          </a:xfrm>
          <a:prstGeom prst="rect">
            <a:avLst/>
          </a:prstGeom>
        </p:spPr>
      </p:pic>
      <p:sp>
        <p:nvSpPr>
          <p:cNvPr id="45" name="Organigramme : Connecteur 28">
            <a:extLst>
              <a:ext uri="{FF2B5EF4-FFF2-40B4-BE49-F238E27FC236}">
                <a16:creationId xmlns:a16="http://schemas.microsoft.com/office/drawing/2014/main" id="{18645794-8DE6-7642-8789-160E5ABD0413}"/>
              </a:ext>
            </a:extLst>
          </p:cNvPr>
          <p:cNvSpPr/>
          <p:nvPr/>
        </p:nvSpPr>
        <p:spPr>
          <a:xfrm>
            <a:off x="9187578" y="1520117"/>
            <a:ext cx="2190785" cy="2190785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rganigramme : Connecteur 28">
            <a:extLst>
              <a:ext uri="{FF2B5EF4-FFF2-40B4-BE49-F238E27FC236}">
                <a16:creationId xmlns:a16="http://schemas.microsoft.com/office/drawing/2014/main" id="{419EBDCD-0013-22E2-B7E5-C231B5DE4030}"/>
              </a:ext>
            </a:extLst>
          </p:cNvPr>
          <p:cNvSpPr/>
          <p:nvPr/>
        </p:nvSpPr>
        <p:spPr>
          <a:xfrm>
            <a:off x="9922063" y="3168273"/>
            <a:ext cx="2190785" cy="2190785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que 20" descr="Notes de musique avec un remplissage uni">
            <a:extLst>
              <a:ext uri="{FF2B5EF4-FFF2-40B4-BE49-F238E27FC236}">
                <a16:creationId xmlns:a16="http://schemas.microsoft.com/office/drawing/2014/main" id="{3411A739-4560-9167-C162-E7FCCE5C35C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50329" y="1670784"/>
            <a:ext cx="775002" cy="775002"/>
          </a:xfrm>
          <a:prstGeom prst="rect">
            <a:avLst/>
          </a:prstGeom>
        </p:spPr>
      </p:pic>
      <p:pic>
        <p:nvPicPr>
          <p:cNvPr id="23" name="Graphique 22" descr="Bulle de discussion avec un remplissage uni">
            <a:extLst>
              <a:ext uri="{FF2B5EF4-FFF2-40B4-BE49-F238E27FC236}">
                <a16:creationId xmlns:a16="http://schemas.microsoft.com/office/drawing/2014/main" id="{3C491FB4-F5C7-07A7-73B4-4742A3D3292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94764" y="1780552"/>
            <a:ext cx="625037" cy="625037"/>
          </a:xfrm>
          <a:prstGeom prst="rect">
            <a:avLst/>
          </a:prstGeom>
        </p:spPr>
      </p:pic>
      <p:pic>
        <p:nvPicPr>
          <p:cNvPr id="27" name="Graphique 26" descr="Groupe avec un remplissage uni">
            <a:extLst>
              <a:ext uri="{FF2B5EF4-FFF2-40B4-BE49-F238E27FC236}">
                <a16:creationId xmlns:a16="http://schemas.microsoft.com/office/drawing/2014/main" id="{FDC084AF-B86C-55FE-4A9F-20618B826B7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58348" y="2078427"/>
            <a:ext cx="1110580" cy="1110580"/>
          </a:xfrm>
          <a:prstGeom prst="rect">
            <a:avLst/>
          </a:prstGeom>
        </p:spPr>
      </p:pic>
      <p:pic>
        <p:nvPicPr>
          <p:cNvPr id="47" name="Graphique 22" descr="Bulle de discussion avec un remplissage uni">
            <a:extLst>
              <a:ext uri="{FF2B5EF4-FFF2-40B4-BE49-F238E27FC236}">
                <a16:creationId xmlns:a16="http://schemas.microsoft.com/office/drawing/2014/main" id="{2AE5866F-9F1C-E13B-6F11-AB04EC1B4DD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7788601" y="1791079"/>
            <a:ext cx="481232" cy="481232"/>
          </a:xfrm>
          <a:prstGeom prst="rect">
            <a:avLst/>
          </a:prstGeom>
        </p:spPr>
      </p:pic>
      <p:pic>
        <p:nvPicPr>
          <p:cNvPr id="49" name="Graphic 48" descr="Yoga with solid fill">
            <a:extLst>
              <a:ext uri="{FF2B5EF4-FFF2-40B4-BE49-F238E27FC236}">
                <a16:creationId xmlns:a16="http://schemas.microsoft.com/office/drawing/2014/main" id="{EE9984A4-F6D4-14A1-9688-EECC5E3FBE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78054" y="3784640"/>
            <a:ext cx="1074657" cy="1074657"/>
          </a:xfrm>
          <a:prstGeom prst="rect">
            <a:avLst/>
          </a:prstGeom>
        </p:spPr>
      </p:pic>
      <p:pic>
        <p:nvPicPr>
          <p:cNvPr id="51" name="Graphic 50" descr="Islamic Drum with solid fill">
            <a:extLst>
              <a:ext uri="{FF2B5EF4-FFF2-40B4-BE49-F238E27FC236}">
                <a16:creationId xmlns:a16="http://schemas.microsoft.com/office/drawing/2014/main" id="{25EFA438-0610-706B-34C0-1DFFED59D4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74193" y="2274607"/>
            <a:ext cx="914400" cy="914400"/>
          </a:xfrm>
          <a:prstGeom prst="rect">
            <a:avLst/>
          </a:prstGeom>
        </p:spPr>
      </p:pic>
      <p:pic>
        <p:nvPicPr>
          <p:cNvPr id="53" name="Graphic 52" descr="Whisk with solid fill">
            <a:extLst>
              <a:ext uri="{FF2B5EF4-FFF2-40B4-BE49-F238E27FC236}">
                <a16:creationId xmlns:a16="http://schemas.microsoft.com/office/drawing/2014/main" id="{69D7FE9C-48D0-D4C1-357C-47C5201977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98692" y="4004151"/>
            <a:ext cx="914400" cy="914400"/>
          </a:xfrm>
          <a:prstGeom prst="rect">
            <a:avLst/>
          </a:prstGeom>
        </p:spPr>
      </p:pic>
      <p:pic>
        <p:nvPicPr>
          <p:cNvPr id="55" name="Graphic 54" descr="Chef Hat with solid fill">
            <a:extLst>
              <a:ext uri="{FF2B5EF4-FFF2-40B4-BE49-F238E27FC236}">
                <a16:creationId xmlns:a16="http://schemas.microsoft.com/office/drawing/2014/main" id="{E0C107B1-598B-9C08-08CF-0C88F3B9CF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405828" y="3682351"/>
            <a:ext cx="914400" cy="914400"/>
          </a:xfrm>
          <a:prstGeom prst="rect">
            <a:avLst/>
          </a:prstGeom>
        </p:spPr>
      </p:pic>
      <p:pic>
        <p:nvPicPr>
          <p:cNvPr id="57" name="Graphic 56" descr="Chess pieces with solid fill">
            <a:extLst>
              <a:ext uri="{FF2B5EF4-FFF2-40B4-BE49-F238E27FC236}">
                <a16:creationId xmlns:a16="http://schemas.microsoft.com/office/drawing/2014/main" id="{3BEE8B15-37E6-AB4E-1598-CA3164C7430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89952" y="4425814"/>
            <a:ext cx="730370" cy="730370"/>
          </a:xfrm>
          <a:prstGeom prst="rect">
            <a:avLst/>
          </a:prstGeom>
        </p:spPr>
      </p:pic>
      <p:pic>
        <p:nvPicPr>
          <p:cNvPr id="59" name="Graphic 58" descr="Dice with solid fill">
            <a:extLst>
              <a:ext uri="{FF2B5EF4-FFF2-40B4-BE49-F238E27FC236}">
                <a16:creationId xmlns:a16="http://schemas.microsoft.com/office/drawing/2014/main" id="{832339D0-2C5A-2FE7-F77D-E371BE4DA4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05055" y="5131118"/>
            <a:ext cx="885429" cy="885429"/>
          </a:xfrm>
          <a:prstGeom prst="rect">
            <a:avLst/>
          </a:prstGeom>
        </p:spPr>
      </p:pic>
      <p:pic>
        <p:nvPicPr>
          <p:cNvPr id="61" name="Graphic 60" descr="Puzzle pieces with solid fill">
            <a:extLst>
              <a:ext uri="{FF2B5EF4-FFF2-40B4-BE49-F238E27FC236}">
                <a16:creationId xmlns:a16="http://schemas.microsoft.com/office/drawing/2014/main" id="{D4323AF9-46A5-11B5-8D0A-860BEC18DD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86619" y="5073647"/>
            <a:ext cx="795976" cy="7959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27340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oRlaSlDG"/>
  <p:tag name="ARTICULATE_SLIDE_COUNT" val="2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aper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20016</TotalTime>
  <Words>1314</Words>
  <Application>Microsoft Office PowerPoint</Application>
  <PresentationFormat>Grand écran</PresentationFormat>
  <Paragraphs>155</Paragraphs>
  <Slides>21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Aptos</vt:lpstr>
      <vt:lpstr>Arial</vt:lpstr>
      <vt:lpstr>Calibri</vt:lpstr>
      <vt:lpstr>Gill Sans MT</vt:lpstr>
      <vt:lpstr>Google Sans</vt:lpstr>
      <vt:lpstr>Segoe Script</vt:lpstr>
      <vt:lpstr>Wingdings</vt:lpstr>
      <vt:lpstr>YAFdJjTk5UU 0</vt:lpstr>
      <vt:lpstr>YAFj3y8qmTY 0</vt:lpstr>
      <vt:lpstr>Thème Office</vt:lpstr>
      <vt:lpstr>PRESENTATION TEMPLATE – HOW TO USE   THIS SLIDE IS TO BE DELETED ONCE YOUR PRESENTATION IS READY</vt:lpstr>
      <vt:lpstr>Social Prescribing at [name of your organisation]</vt:lpstr>
      <vt:lpstr>WHAT IS SOCIAL PRESCRIBING?</vt:lpstr>
      <vt:lpstr>WHAT IS SOCIAL PRESCRIBING?</vt:lpstr>
      <vt:lpstr>WHAT IS SOCIAL PRESCRIBING?</vt:lpstr>
      <vt:lpstr>WHAT IS SOCIAL PRESCRIBING?</vt:lpstr>
      <vt:lpstr>SOCIAL PRESCRIBING PATHWAY COMPONENTS</vt:lpstr>
      <vt:lpstr>SOCIAL PRESCRIBING PATHWAY COMPONENTS</vt:lpstr>
      <vt:lpstr>SOCIAL PRESCRIBING PATHWAY COMPONENTS</vt:lpstr>
      <vt:lpstr>SOCIAL PRESCRIBING PATHWAY COMPONENTS</vt:lpstr>
      <vt:lpstr>SP WORKS IN MANY SETTINGS</vt:lpstr>
      <vt:lpstr>THE IMPACT OF SOCIAL PRESCRIBING</vt:lpstr>
      <vt:lpstr>POSITIVE IMPACTS FOR CLIENTS AND PROVIDERS</vt:lpstr>
      <vt:lpstr>POSITIVE IMPACTS FOR CLIENTS AND PROVIDERS</vt:lpstr>
      <vt:lpstr>POSITIVE IMPACTS FOR CLIENTS AND PROVIDERS</vt:lpstr>
      <vt:lpstr>PROMPTS FOR REFLECTION</vt:lpstr>
      <vt:lpstr>FAQs</vt:lpstr>
      <vt:lpstr>FAQs</vt:lpstr>
      <vt:lpstr>FAQs</vt:lpstr>
      <vt:lpstr>FAQs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 Prescribing</dc:title>
  <dc:creator>Helene Caura</dc:creator>
  <cp:lastModifiedBy>Helene Caura</cp:lastModifiedBy>
  <cp:revision>43</cp:revision>
  <dcterms:created xsi:type="dcterms:W3CDTF">2023-10-06T20:31:58Z</dcterms:created>
  <dcterms:modified xsi:type="dcterms:W3CDTF">2024-03-16T03:46:24Z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58BD11CD-F1E1-4AFB-A430-A8F85C99A452</vt:lpwstr>
  </property>
  <property fmtid="{D5CDD505-2E9C-101B-9397-08002B2CF9AE}" pid="3" name="ArticulatePath">
    <vt:lpwstr>Présentation1</vt:lpwstr>
  </property>
</Properties>
</file>